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8E28CE-297D-234B-A117-C5CCA5320B34}" type="datetimeFigureOut">
              <a:rPr lang="en-US" smtClean="0"/>
              <a:t>10/16/13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FECD9-D11D-D444-B206-17BD0225F8FE}" type="slidenum">
              <a:rPr lang="en-US" smtClean="0"/>
              <a:t>‹#›</a:t>
            </a:fld>
            <a:endParaRPr lang="en-US"/>
          </a:p>
        </p:txBody>
      </p:sp>
    </p:spTree>
    <p:extLst>
      <p:ext uri="{BB962C8B-B14F-4D97-AF65-F5344CB8AC3E}">
        <p14:creationId xmlns:p14="http://schemas.microsoft.com/office/powerpoint/2010/main" val="3067666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90734-3068-ED41-A127-6BE843D1D3CE}" type="datetimeFigureOut">
              <a:rPr lang="en-US" smtClean="0"/>
              <a:t>10/16/13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45724-1874-9B42-B2A4-4AACB39EB947}" type="slidenum">
              <a:rPr lang="en-US" smtClean="0"/>
              <a:t>‹#›</a:t>
            </a:fld>
            <a:endParaRPr lang="en-US"/>
          </a:p>
        </p:txBody>
      </p:sp>
    </p:spTree>
    <p:extLst>
      <p:ext uri="{BB962C8B-B14F-4D97-AF65-F5344CB8AC3E}">
        <p14:creationId xmlns:p14="http://schemas.microsoft.com/office/powerpoint/2010/main" val="1840373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49F0CCD-1D1D-B745-A9B3-E969276D1BC4}" type="slidenum">
              <a:rPr lang="en-US"/>
              <a:pPr>
                <a:defRPr/>
              </a:pPr>
              <a:t>1</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A520734-EFB0-244B-9C77-39FD9E95D094}" type="slidenum">
              <a:rPr lang="en-US"/>
              <a:pPr>
                <a:defRPr/>
              </a:pPr>
              <a:t>10</a:t>
            </a:fld>
            <a:endParaRPr lang="en-US"/>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CC8D0CE1-BDA8-4E46-AE5D-F76EA88A5AB2}" type="slidenum">
              <a:rPr lang="en-US"/>
              <a:pPr>
                <a:defRPr/>
              </a:pPr>
              <a:t>11</a:t>
            </a:fld>
            <a:endParaRPr lang="en-US"/>
          </a:p>
        </p:txBody>
      </p:sp>
      <p:sp>
        <p:nvSpPr>
          <p:cNvPr id="30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3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F6130920-C85C-9D4A-B8DD-33DCF56F42A5}" type="slidenum">
              <a:rPr lang="en-US"/>
              <a:pPr>
                <a:defRPr/>
              </a:pPr>
              <a:t>12</a:t>
            </a:fld>
            <a:endParaRPr lang="en-US"/>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4132" name="Rectangle 4"/>
          <p:cNvSpPr>
            <a:spLocks noGrp="1" noChangeArrowheads="1"/>
          </p:cNvSpPr>
          <p:nvPr>
            <p:ph type="body" idx="1"/>
          </p:nvPr>
        </p:nvSpPr>
        <p:spPr>
          <a:ln/>
        </p:spPr>
        <p:txBody>
          <a:bodyPr/>
          <a:lstStyle/>
          <a:p>
            <a:pPr eaLnBrk="1" hangingPunct="1">
              <a:spcBef>
                <a:spcPct val="0"/>
              </a:spcBef>
              <a:defRPr/>
            </a:pPr>
            <a:r>
              <a:rPr lang="en-US" sz="1600" smtClean="0">
                <a:cs typeface="+mn-cs"/>
              </a:rPr>
              <a:t>http://www.kiku.com/electric_samurai/virtual_mongol/index.html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C6A2814-34C3-AC4B-9CC3-3A70929DC09B}" type="slidenum">
              <a:rPr lang="en-US"/>
              <a:pPr>
                <a:defRPr/>
              </a:pPr>
              <a:t>13</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71A4A08E-945B-ED49-A9B6-8ACDF3439647}" type="slidenum">
              <a:rPr lang="en-US"/>
              <a:pPr>
                <a:defRPr/>
              </a:pPr>
              <a:t>14</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CE22DF5C-4915-2141-AA2C-71AFFFF3EEE3}" type="slidenum">
              <a:rPr lang="en-US"/>
              <a:pPr>
                <a:defRPr/>
              </a:pPr>
              <a:t>15</a:t>
            </a:fld>
            <a:endParaRPr lang="en-US"/>
          </a:p>
        </p:txBody>
      </p:sp>
      <p:sp>
        <p:nvSpPr>
          <p:cNvPr id="29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E8EEC08B-E82B-754D-A8C6-E5CC45F40303}" type="slidenum">
              <a:rPr lang="en-US"/>
              <a:pPr>
                <a:defRPr/>
              </a:pPr>
              <a:t>16</a:t>
            </a:fld>
            <a:endParaRPr lang="en-U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46CD6EF6-7FF2-C247-8A38-35EC25D342E9}" type="slidenum">
              <a:rPr lang="en-US"/>
              <a:pPr>
                <a:defRPr/>
              </a:pPr>
              <a:t>2</a:t>
            </a:fld>
            <a:endParaRPr lang="en-US"/>
          </a:p>
        </p:txBody>
      </p:sp>
      <p:sp>
        <p:nvSpPr>
          <p:cNvPr id="29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3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7BCB39D-28E4-2E42-987B-4831CDEA3CB0}" type="slidenum">
              <a:rPr lang="en-US"/>
              <a:pPr>
                <a:defRPr/>
              </a:pPr>
              <a:t>3</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5F0605B-03B2-B246-9D48-F10FAE08F986}" type="slidenum">
              <a:rPr lang="en-US"/>
              <a:pPr>
                <a:defRPr/>
              </a:pPr>
              <a:t>4</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BAE1FC98-F6C9-C74F-9A6A-D0890BC78A9E}" type="slidenum">
              <a:rPr lang="en-US"/>
              <a:pPr>
                <a:defRPr/>
              </a:pPr>
              <a:t>5</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FC34CD98-6DA9-954D-AD22-1ABF88E9FB96}" type="slidenum">
              <a:rPr lang="en-US"/>
              <a:pPr>
                <a:defRPr/>
              </a:pPr>
              <a:t>6</a:t>
            </a:fld>
            <a:endParaRPr lang="en-US"/>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6124FF85-1935-0A48-B445-02F6C98E6919}" type="slidenum">
              <a:rPr lang="en-US"/>
              <a:pPr>
                <a:defRPr/>
              </a:pPr>
              <a:t>7</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0CA96FE9-E6C1-3847-B1AE-B061987AF6D3}" type="slidenum">
              <a:rPr lang="en-US"/>
              <a:pPr>
                <a:defRPr/>
              </a:pPr>
              <a:t>8</a:t>
            </a:fld>
            <a:endParaRPr lang="en-US"/>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56B7086-B634-E449-8E6E-818BBF489262}" type="slidenum">
              <a:rPr lang="en-US"/>
              <a:pPr>
                <a:defRPr/>
              </a:pPr>
              <a:t>9</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pPr eaLnBrk="1" hangingPunct="1">
              <a:defRPr/>
            </a:pPr>
            <a:r>
              <a:rPr lang="en-US" smtClean="0">
                <a:cs typeface="+mn-cs"/>
              </a:rPr>
              <a:t>Map: NASA, Earth Observatory, The Blue Marble</a:t>
            </a:r>
          </a:p>
          <a:p>
            <a:pPr eaLnBrk="1" hangingPunct="1">
              <a:defRPr/>
            </a:pPr>
            <a:r>
              <a:rPr lang="en-US" smtClean="0">
                <a:cs typeface="+mn-cs"/>
              </a:rPr>
              <a:t>http://earthobservatory.nasa.gov/Newsroom/BlueMarble/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92B59-7B5D-A849-BEC8-105D3FE724C3}"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76762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B59-7B5D-A849-BEC8-105D3FE724C3}"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75095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B59-7B5D-A849-BEC8-105D3FE724C3}"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68664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B59-7B5D-A849-BEC8-105D3FE724C3}"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94155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2B59-7B5D-A849-BEC8-105D3FE724C3}"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378625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92B59-7B5D-A849-BEC8-105D3FE724C3}"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2018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92B59-7B5D-A849-BEC8-105D3FE724C3}" type="datetimeFigureOut">
              <a:rPr lang="en-US" smtClean="0"/>
              <a:t>10/16/13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81132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92B59-7B5D-A849-BEC8-105D3FE724C3}" type="datetimeFigureOut">
              <a:rPr lang="en-US" smtClean="0"/>
              <a:t>10/16/13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152643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92B59-7B5D-A849-BEC8-105D3FE724C3}" type="datetimeFigureOut">
              <a:rPr lang="en-US" smtClean="0"/>
              <a:t>10/16/13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220507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2B59-7B5D-A849-BEC8-105D3FE724C3}"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287521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2B59-7B5D-A849-BEC8-105D3FE724C3}"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03A47-ADEA-FC4B-B365-3DBF3A465A4B}" type="slidenum">
              <a:rPr lang="en-US" smtClean="0"/>
              <a:t>‹#›</a:t>
            </a:fld>
            <a:endParaRPr lang="en-US"/>
          </a:p>
        </p:txBody>
      </p:sp>
    </p:spTree>
    <p:extLst>
      <p:ext uri="{BB962C8B-B14F-4D97-AF65-F5344CB8AC3E}">
        <p14:creationId xmlns:p14="http://schemas.microsoft.com/office/powerpoint/2010/main" val="2318168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92B59-7B5D-A849-BEC8-105D3FE724C3}" type="datetimeFigureOut">
              <a:rPr lang="en-US" smtClean="0"/>
              <a:t>10/16/13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03A47-ADEA-FC4B-B365-3DBF3A465A4B}" type="slidenum">
              <a:rPr lang="en-US" smtClean="0"/>
              <a:t>‹#›</a:t>
            </a:fld>
            <a:endParaRPr lang="en-US"/>
          </a:p>
        </p:txBody>
      </p:sp>
    </p:spTree>
    <p:extLst>
      <p:ext uri="{BB962C8B-B14F-4D97-AF65-F5344CB8AC3E}">
        <p14:creationId xmlns:p14="http://schemas.microsoft.com/office/powerpoint/2010/main" val="3540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E836215A-48A4-4042-A846-062D11F014B5}" type="slidenum">
              <a:rPr lang="en-US"/>
              <a:pPr>
                <a:defRPr/>
              </a:pPr>
              <a:t>1</a:t>
            </a:fld>
            <a:endParaRPr lang="en-US"/>
          </a:p>
        </p:txBody>
      </p:sp>
      <p:pic>
        <p:nvPicPr>
          <p:cNvPr id="199682" name="Picture 2" descr="mundo-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94138"/>
            <a:ext cx="18288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AutoShape 3"/>
          <p:cNvSpPr>
            <a:spLocks noChangeArrowheads="1"/>
          </p:cNvSpPr>
          <p:nvPr/>
        </p:nvSpPr>
        <p:spPr bwMode="auto">
          <a:xfrm>
            <a:off x="1371600" y="1905000"/>
            <a:ext cx="2057400" cy="1419225"/>
          </a:xfrm>
          <a:prstGeom prst="wedgeRoundRectCallout">
            <a:avLst>
              <a:gd name="adj1" fmla="val 65431"/>
              <a:gd name="adj2" fmla="val 109620"/>
              <a:gd name="adj3" fmla="val 16667"/>
            </a:avLst>
          </a:prstGeom>
          <a:solidFill>
            <a:schemeClr val="bg1"/>
          </a:solidFill>
          <a:ln w="9525">
            <a:solidFill>
              <a:srgbClr val="0A56A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2000" b="1">
                <a:solidFill>
                  <a:srgbClr val="0A56A4"/>
                </a:solidFill>
                <a:cs typeface="+mn-cs"/>
              </a:rPr>
              <a:t>Hmmm... What is a network of exchange?</a:t>
            </a:r>
          </a:p>
        </p:txBody>
      </p:sp>
      <p:sp>
        <p:nvSpPr>
          <p:cNvPr id="199684" name="AutoShape 4"/>
          <p:cNvSpPr>
            <a:spLocks noChangeArrowheads="1"/>
          </p:cNvSpPr>
          <p:nvPr/>
        </p:nvSpPr>
        <p:spPr bwMode="auto">
          <a:xfrm flipH="1">
            <a:off x="4572000" y="830263"/>
            <a:ext cx="4114800" cy="2406650"/>
          </a:xfrm>
          <a:prstGeom prst="wedgeRoundRectCallout">
            <a:avLst>
              <a:gd name="adj1" fmla="val 36343"/>
              <a:gd name="adj2" fmla="val 83843"/>
              <a:gd name="adj3" fmla="val 16667"/>
            </a:avLst>
          </a:prstGeom>
          <a:solidFill>
            <a:schemeClr val="bg1"/>
          </a:solidFill>
          <a:ln w="9525">
            <a:solidFill>
              <a:srgbClr val="0A56A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2000" b="1">
                <a:solidFill>
                  <a:srgbClr val="0A56A4"/>
                </a:solidFill>
                <a:cs typeface="+mn-cs"/>
              </a:rPr>
              <a:t>That</a:t>
            </a:r>
            <a:r>
              <a:rPr lang="ja-JP" altLang="en-US" sz="2000" b="1">
                <a:solidFill>
                  <a:srgbClr val="0A56A4"/>
                </a:solidFill>
                <a:latin typeface="Arial"/>
                <a:cs typeface="+mn-cs"/>
              </a:rPr>
              <a:t>’</a:t>
            </a:r>
            <a:r>
              <a:rPr lang="en-US" sz="2000" b="1">
                <a:solidFill>
                  <a:srgbClr val="0A56A4"/>
                </a:solidFill>
                <a:cs typeface="+mn-cs"/>
              </a:rPr>
              <a:t>s easy! A network of exchange is a web of connections through which people, goods, and ideas circulate. Telephones, the Internet, and highways are all networks of exchange. </a:t>
            </a:r>
          </a:p>
        </p:txBody>
      </p:sp>
      <p:grpSp>
        <p:nvGrpSpPr>
          <p:cNvPr id="199685" name="Group 5"/>
          <p:cNvGrpSpPr>
            <a:grpSpLocks/>
          </p:cNvGrpSpPr>
          <p:nvPr/>
        </p:nvGrpSpPr>
        <p:grpSpPr bwMode="auto">
          <a:xfrm>
            <a:off x="457200" y="409575"/>
            <a:ext cx="4083050" cy="962025"/>
            <a:chOff x="288" y="258"/>
            <a:chExt cx="2572" cy="606"/>
          </a:xfrm>
        </p:grpSpPr>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Text Box 7"/>
            <p:cNvSpPr txBox="1">
              <a:spLocks noChangeArrowheads="1"/>
            </p:cNvSpPr>
            <p:nvPr/>
          </p:nvSpPr>
          <p:spPr bwMode="auto">
            <a:xfrm>
              <a:off x="846" y="258"/>
              <a:ext cx="20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a:t>
              </a:r>
              <a:endParaRPr lang="en-US" sz="2400">
                <a:solidFill>
                  <a:srgbClr val="995C0C"/>
                </a:solidFill>
                <a:cs typeface="+mn-cs"/>
              </a:endParaRPr>
            </a:p>
          </p:txBody>
        </p:sp>
      </p:grpSp>
    </p:spTree>
    <p:extLst>
      <p:ext uri="{BB962C8B-B14F-4D97-AF65-F5344CB8AC3E}">
        <p14:creationId xmlns:p14="http://schemas.microsoft.com/office/powerpoint/2010/main" val="2858168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fade">
                                      <p:cBhvr>
                                        <p:cTn id="7" dur="1000"/>
                                        <p:tgtEl>
                                          <p:spTgt spid="199685"/>
                                        </p:tgtEl>
                                      </p:cBhvr>
                                    </p:animEffect>
                                  </p:childTnLst>
                                </p:cTn>
                              </p:par>
                            </p:childTnLst>
                          </p:cTn>
                        </p:par>
                        <p:par>
                          <p:cTn id="8" fill="hold" nodeType="afterGroup">
                            <p:stCondLst>
                              <p:cond delay="1000"/>
                            </p:stCondLst>
                            <p:childTnLst>
                              <p:par>
                                <p:cTn id="9" presetID="35" presetClass="entr" presetSubtype="0" fill="hold" nodeType="afterEffect">
                                  <p:stCondLst>
                                    <p:cond delay="0"/>
                                  </p:stCondLst>
                                  <p:childTnLst>
                                    <p:set>
                                      <p:cBhvr>
                                        <p:cTn id="10" dur="1" fill="hold">
                                          <p:stCondLst>
                                            <p:cond delay="0"/>
                                          </p:stCondLst>
                                        </p:cTn>
                                        <p:tgtEl>
                                          <p:spTgt spid="199682"/>
                                        </p:tgtEl>
                                        <p:attrNameLst>
                                          <p:attrName>style.visibility</p:attrName>
                                        </p:attrNameLst>
                                      </p:cBhvr>
                                      <p:to>
                                        <p:strVal val="visible"/>
                                      </p:to>
                                    </p:set>
                                    <p:animEffect transition="in" filter="fade">
                                      <p:cBhvr>
                                        <p:cTn id="11" dur="1000"/>
                                        <p:tgtEl>
                                          <p:spTgt spid="199682"/>
                                        </p:tgtEl>
                                      </p:cBhvr>
                                    </p:animEffect>
                                    <p:anim calcmode="lin" valueType="num">
                                      <p:cBhvr>
                                        <p:cTn id="12" dur="1000" fill="hold"/>
                                        <p:tgtEl>
                                          <p:spTgt spid="199682"/>
                                        </p:tgtEl>
                                        <p:attrNameLst>
                                          <p:attrName>style.rotation</p:attrName>
                                        </p:attrNameLst>
                                      </p:cBhvr>
                                      <p:tavLst>
                                        <p:tav tm="0">
                                          <p:val>
                                            <p:fltVal val="720"/>
                                          </p:val>
                                        </p:tav>
                                        <p:tav tm="100000">
                                          <p:val>
                                            <p:fltVal val="0"/>
                                          </p:val>
                                        </p:tav>
                                      </p:tavLst>
                                    </p:anim>
                                    <p:anim calcmode="lin" valueType="num">
                                      <p:cBhvr>
                                        <p:cTn id="13" dur="1000" fill="hold"/>
                                        <p:tgtEl>
                                          <p:spTgt spid="199682"/>
                                        </p:tgtEl>
                                        <p:attrNameLst>
                                          <p:attrName>ppt_h</p:attrName>
                                        </p:attrNameLst>
                                      </p:cBhvr>
                                      <p:tavLst>
                                        <p:tav tm="0">
                                          <p:val>
                                            <p:fltVal val="0"/>
                                          </p:val>
                                        </p:tav>
                                        <p:tav tm="100000">
                                          <p:val>
                                            <p:strVal val="#ppt_h"/>
                                          </p:val>
                                        </p:tav>
                                      </p:tavLst>
                                    </p:anim>
                                    <p:anim calcmode="lin" valueType="num">
                                      <p:cBhvr>
                                        <p:cTn id="14" dur="1000" fill="hold"/>
                                        <p:tgtEl>
                                          <p:spTgt spid="199682"/>
                                        </p:tgtEl>
                                        <p:attrNameLst>
                                          <p:attrName>ppt_w</p:attrName>
                                        </p:attrNameLst>
                                      </p:cBhvr>
                                      <p:tavLst>
                                        <p:tav tm="0">
                                          <p:val>
                                            <p:fltVal val="0"/>
                                          </p:val>
                                        </p:tav>
                                        <p:tav tm="100000">
                                          <p:val>
                                            <p:strVal val="#ppt_w"/>
                                          </p:val>
                                        </p:tav>
                                      </p:tavLst>
                                    </p:anim>
                                  </p:childTnLst>
                                </p:cTn>
                              </p:par>
                            </p:childTnLst>
                          </p:cTn>
                        </p:par>
                        <p:par>
                          <p:cTn id="15" fill="hold" nodeType="afterGroup">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968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9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02180F11-F606-4B46-A6A3-F3FD5E828B7B}" type="slidenum">
              <a:rPr lang="en-US"/>
              <a:pPr>
                <a:defRPr/>
              </a:pPr>
              <a:t>10</a:t>
            </a:fld>
            <a:endParaRPr lang="en-US"/>
          </a:p>
        </p:txBody>
      </p:sp>
      <p:pic>
        <p:nvPicPr>
          <p:cNvPr id="308236" name="Picture 12" descr="World Deserts"/>
          <p:cNvPicPr>
            <a:picLocks noChangeAspect="1" noChangeArrowheads="1"/>
          </p:cNvPicPr>
          <p:nvPr/>
        </p:nvPicPr>
        <p:blipFill>
          <a:blip r:embed="rId3">
            <a:extLst>
              <a:ext uri="{28A0092B-C50C-407E-A947-70E740481C1C}">
                <a14:useLocalDpi xmlns:a14="http://schemas.microsoft.com/office/drawing/2010/main" val="0"/>
              </a:ext>
            </a:extLst>
          </a:blip>
          <a:srcRect l="44830" t="8821" r="10512" b="33989"/>
          <a:stretch>
            <a:fillRect/>
          </a:stretch>
        </p:blipFill>
        <p:spPr bwMode="auto">
          <a:xfrm>
            <a:off x="2133600" y="312420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7" name="Picture 3"/>
          <p:cNvPicPr>
            <a:picLocks noChangeAspect="1" noChangeArrowheads="1"/>
          </p:cNvPicPr>
          <p:nvPr/>
        </p:nvPicPr>
        <p:blipFill>
          <a:blip r:embed="rId4">
            <a:extLst>
              <a:ext uri="{28A0092B-C50C-407E-A947-70E740481C1C}">
                <a14:useLocalDpi xmlns:a14="http://schemas.microsoft.com/office/drawing/2010/main" val="0"/>
              </a:ext>
            </a:extLst>
          </a:blip>
          <a:srcRect l="51851" r="3703"/>
          <a:stretch>
            <a:fillRect/>
          </a:stretch>
        </p:blipFill>
        <p:spPr bwMode="auto">
          <a:xfrm>
            <a:off x="7092950" y="228600"/>
            <a:ext cx="1670050" cy="21336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nvGrpSpPr>
          <p:cNvPr id="62468" name="Group 6"/>
          <p:cNvGrpSpPr>
            <a:grpSpLocks/>
          </p:cNvGrpSpPr>
          <p:nvPr/>
        </p:nvGrpSpPr>
        <p:grpSpPr bwMode="auto">
          <a:xfrm>
            <a:off x="457200" y="104775"/>
            <a:ext cx="4268788" cy="962025"/>
            <a:chOff x="288" y="258"/>
            <a:chExt cx="2689" cy="606"/>
          </a:xfrm>
        </p:grpSpPr>
        <p:pic>
          <p:nvPicPr>
            <p:cNvPr id="62472" name="Picture 7"/>
            <p:cNvPicPr>
              <a:picLocks noChangeAspect="1" noChangeArrowheads="1"/>
            </p:cNvPicPr>
            <p:nvPr/>
          </p:nvPicPr>
          <p:blipFill>
            <a:blip r:embed="rId5">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32" name="Text Box 8"/>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
        <p:nvSpPr>
          <p:cNvPr id="308233" name="Text Box 9"/>
          <p:cNvSpPr txBox="1">
            <a:spLocks noChangeArrowheads="1"/>
          </p:cNvSpPr>
          <p:nvPr/>
        </p:nvSpPr>
        <p:spPr bwMode="auto">
          <a:xfrm>
            <a:off x="152400" y="1143000"/>
            <a:ext cx="6781800"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995C0C"/>
                </a:solidFill>
                <a:effectLst>
                  <a:outerShdw blurRad="38100" dist="38100" dir="2700000" algn="tl">
                    <a:srgbClr val="DDDDDD"/>
                  </a:outerShdw>
                </a:effectLst>
                <a:latin typeface="Verdana" charset="0"/>
                <a:cs typeface="+mn-cs"/>
              </a:rPr>
              <a:t>Inner Eurasia is a region of grassy steppes, rugged mountains, and forbidding deserts. This terrain is hard to cross. Despite these harsh conditions, humans have been carrying goods, ideas, and technologies along the Silk Roads of Inner Eurasia for millennia.</a:t>
            </a:r>
          </a:p>
          <a:p>
            <a:pPr>
              <a:defRPr/>
            </a:pPr>
            <a:endParaRPr lang="en-US" sz="2000">
              <a:solidFill>
                <a:srgbClr val="995C0C"/>
              </a:solidFill>
              <a:latin typeface="Verdana" charset="0"/>
              <a:cs typeface="+mn-cs"/>
            </a:endParaRPr>
          </a:p>
        </p:txBody>
      </p:sp>
      <p:sp>
        <p:nvSpPr>
          <p:cNvPr id="308235" name="Text Box 11"/>
          <p:cNvSpPr txBox="1">
            <a:spLocks noChangeArrowheads="1"/>
          </p:cNvSpPr>
          <p:nvPr/>
        </p:nvSpPr>
        <p:spPr bwMode="auto">
          <a:xfrm>
            <a:off x="3352800" y="3489325"/>
            <a:ext cx="30861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tx1"/>
                </a:solidFill>
                <a:latin typeface="Verdana" charset="0"/>
                <a:cs typeface="+mn-cs"/>
              </a:rPr>
              <a:t>I n n e r  E u r a s i a</a:t>
            </a:r>
          </a:p>
        </p:txBody>
      </p:sp>
      <p:sp>
        <p:nvSpPr>
          <p:cNvPr id="308237" name="Text Box 13"/>
          <p:cNvSpPr txBox="1">
            <a:spLocks noChangeArrowheads="1"/>
          </p:cNvSpPr>
          <p:nvPr/>
        </p:nvSpPr>
        <p:spPr bwMode="auto">
          <a:xfrm>
            <a:off x="5334000" y="6477000"/>
            <a:ext cx="1725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solidFill>
                  <a:schemeClr val="tx1"/>
                </a:solidFill>
                <a:cs typeface="+mn-cs"/>
              </a:rPr>
              <a:t>1997, Encyclopedia Britannica Inc</a:t>
            </a:r>
          </a:p>
        </p:txBody>
      </p:sp>
    </p:spTree>
    <p:extLst>
      <p:ext uri="{BB962C8B-B14F-4D97-AF65-F5344CB8AC3E}">
        <p14:creationId xmlns:p14="http://schemas.microsoft.com/office/powerpoint/2010/main" val="4107271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33"/>
                                        </p:tgtEl>
                                        <p:attrNameLst>
                                          <p:attrName>style.visibility</p:attrName>
                                        </p:attrNameLst>
                                      </p:cBhvr>
                                      <p:to>
                                        <p:strVal val="visible"/>
                                      </p:to>
                                    </p:set>
                                    <p:animEffect transition="in" filter="fade">
                                      <p:cBhvr>
                                        <p:cTn id="7" dur="1000"/>
                                        <p:tgtEl>
                                          <p:spTgt spid="30823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08236"/>
                                        </p:tgtEl>
                                        <p:attrNameLst>
                                          <p:attrName>style.visibility</p:attrName>
                                        </p:attrNameLst>
                                      </p:cBhvr>
                                      <p:to>
                                        <p:strVal val="visible"/>
                                      </p:to>
                                    </p:set>
                                    <p:animEffect transition="in" filter="fade">
                                      <p:cBhvr>
                                        <p:cTn id="11" dur="1000"/>
                                        <p:tgtEl>
                                          <p:spTgt spid="308236"/>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8227"/>
                                        </p:tgtEl>
                                        <p:attrNameLst>
                                          <p:attrName>style.visibility</p:attrName>
                                        </p:attrNameLst>
                                      </p:cBhvr>
                                      <p:to>
                                        <p:strVal val="visible"/>
                                      </p:to>
                                    </p:set>
                                    <p:animEffect transition="in" filter="fade">
                                      <p:cBhvr>
                                        <p:cTn id="15" dur="1000"/>
                                        <p:tgtEl>
                                          <p:spTgt spid="308227"/>
                                        </p:tgtEl>
                                      </p:cBhvr>
                                    </p:animEffect>
                                  </p:childTnLst>
                                </p:cTn>
                              </p:par>
                            </p:childTnLst>
                          </p:cTn>
                        </p:par>
                        <p:par>
                          <p:cTn id="16" fill="hold" nodeType="afterGroup">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308235"/>
                                        </p:tgtEl>
                                        <p:attrNameLst>
                                          <p:attrName>style.visibility</p:attrName>
                                        </p:attrNameLst>
                                      </p:cBhvr>
                                      <p:to>
                                        <p:strVal val="visible"/>
                                      </p:to>
                                    </p:set>
                                    <p:anim calcmode="lin" valueType="num">
                                      <p:cBhvr>
                                        <p:cTn id="19" dur="1000" fill="hold"/>
                                        <p:tgtEl>
                                          <p:spTgt spid="308235"/>
                                        </p:tgtEl>
                                        <p:attrNameLst>
                                          <p:attrName>ppt_w</p:attrName>
                                        </p:attrNameLst>
                                      </p:cBhvr>
                                      <p:tavLst>
                                        <p:tav tm="0">
                                          <p:val>
                                            <p:fltVal val="0"/>
                                          </p:val>
                                        </p:tav>
                                        <p:tav tm="100000">
                                          <p:val>
                                            <p:strVal val="#ppt_w"/>
                                          </p:val>
                                        </p:tav>
                                      </p:tavLst>
                                    </p:anim>
                                    <p:anim calcmode="lin" valueType="num">
                                      <p:cBhvr>
                                        <p:cTn id="20" dur="1000" fill="hold"/>
                                        <p:tgtEl>
                                          <p:spTgt spid="3082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p:bldP spid="3082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FE012E6C-6363-0344-A52A-F74EDE72D73B}" type="slidenum">
              <a:rPr lang="en-US"/>
              <a:pPr>
                <a:defRPr/>
              </a:pPr>
              <a:t>11</a:t>
            </a:fld>
            <a:endParaRPr lang="en-US"/>
          </a:p>
        </p:txBody>
      </p:sp>
      <p:sp>
        <p:nvSpPr>
          <p:cNvPr id="209922" name="Rectangle 2"/>
          <p:cNvSpPr>
            <a:spLocks noChangeArrowheads="1"/>
          </p:cNvSpPr>
          <p:nvPr/>
        </p:nvSpPr>
        <p:spPr bwMode="auto">
          <a:xfrm>
            <a:off x="2743200" y="3735388"/>
            <a:ext cx="5943600" cy="16160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000">
                <a:solidFill>
                  <a:srgbClr val="995C0C"/>
                </a:solidFill>
                <a:effectLst>
                  <a:outerShdw blurRad="38100" dist="38100" dir="2700000" algn="tl">
                    <a:srgbClr val="DDDDDD"/>
                  </a:outerShdw>
                </a:effectLst>
                <a:cs typeface="+mn-cs"/>
              </a:rPr>
              <a:t>Instead, they traded with farmers and city-dwellers for food and other goods.</a:t>
            </a:r>
          </a:p>
          <a:p>
            <a:pPr eaLnBrk="0" hangingPunct="0">
              <a:defRPr/>
            </a:pPr>
            <a:endParaRPr lang="en-US" sz="2000">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By 1000 BCE, pastoralists controlled networks of exchange throughout Inner Eurasia .</a:t>
            </a:r>
          </a:p>
        </p:txBody>
      </p:sp>
      <p:pic>
        <p:nvPicPr>
          <p:cNvPr id="209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9375"/>
            <a:ext cx="1793875" cy="1354138"/>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09924" name="Rectangle 4"/>
          <p:cNvSpPr>
            <a:spLocks noChangeArrowheads="1"/>
          </p:cNvSpPr>
          <p:nvPr/>
        </p:nvSpPr>
        <p:spPr bwMode="auto">
          <a:xfrm>
            <a:off x="457200" y="1493838"/>
            <a:ext cx="6400800" cy="2225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000">
                <a:solidFill>
                  <a:srgbClr val="995C0C"/>
                </a:solidFill>
                <a:effectLst>
                  <a:outerShdw blurRad="38100" dist="38100" dir="2700000" algn="tl">
                    <a:srgbClr val="DDDDDD"/>
                  </a:outerShdw>
                </a:effectLst>
                <a:cs typeface="+mn-cs"/>
              </a:rPr>
              <a:t>Domestication of the horse, ox, and camel made humans more mobile.</a:t>
            </a:r>
          </a:p>
          <a:p>
            <a:pPr eaLnBrk="0" hangingPunct="0">
              <a:defRPr/>
            </a:pPr>
            <a:endParaRPr lang="en-US" sz="2000">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About 3000 BCE, people in the steppes of Inner Eurasia began to take up pastoralism. Because they moved with their herds, they typically did not grow crops.</a:t>
            </a:r>
          </a:p>
        </p:txBody>
      </p:sp>
      <p:pic>
        <p:nvPicPr>
          <p:cNvPr id="2099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1600200"/>
            <a:ext cx="1552575" cy="1539875"/>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nvGrpSpPr>
          <p:cNvPr id="64518" name="Group 13"/>
          <p:cNvGrpSpPr>
            <a:grpSpLocks/>
          </p:cNvGrpSpPr>
          <p:nvPr/>
        </p:nvGrpSpPr>
        <p:grpSpPr bwMode="auto">
          <a:xfrm>
            <a:off x="457200" y="409575"/>
            <a:ext cx="4268788" cy="962025"/>
            <a:chOff x="288" y="258"/>
            <a:chExt cx="2689" cy="606"/>
          </a:xfrm>
        </p:grpSpPr>
        <p:pic>
          <p:nvPicPr>
            <p:cNvPr id="64519" name="Picture 14"/>
            <p:cNvPicPr>
              <a:picLocks noChangeAspect="1" noChangeArrowheads="1"/>
            </p:cNvPicPr>
            <p:nvPr/>
          </p:nvPicPr>
          <p:blipFill>
            <a:blip r:embed="rId5">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5" name="Text Box 15"/>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Tree>
    <p:extLst>
      <p:ext uri="{BB962C8B-B14F-4D97-AF65-F5344CB8AC3E}">
        <p14:creationId xmlns:p14="http://schemas.microsoft.com/office/powerpoint/2010/main" val="1773825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fade">
                                      <p:cBhvr>
                                        <p:cTn id="7" dur="1000"/>
                                        <p:tgtEl>
                                          <p:spTgt spid="209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924">
                                            <p:txEl>
                                              <p:pRg st="2" end="2"/>
                                            </p:txEl>
                                          </p:spTgt>
                                        </p:tgtEl>
                                        <p:attrNameLst>
                                          <p:attrName>style.visibility</p:attrName>
                                        </p:attrNameLst>
                                      </p:cBhvr>
                                      <p:to>
                                        <p:strVal val="visible"/>
                                      </p:to>
                                    </p:set>
                                    <p:animEffect transition="in" filter="fade">
                                      <p:cBhvr>
                                        <p:cTn id="12" dur="1000"/>
                                        <p:tgtEl>
                                          <p:spTgt spid="209924">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9925"/>
                                        </p:tgtEl>
                                        <p:attrNameLst>
                                          <p:attrName>style.visibility</p:attrName>
                                        </p:attrNameLst>
                                      </p:cBhvr>
                                      <p:to>
                                        <p:strVal val="visible"/>
                                      </p:to>
                                    </p:set>
                                    <p:animEffect transition="in" filter="fade">
                                      <p:cBhvr>
                                        <p:cTn id="16" dur="1000"/>
                                        <p:tgtEl>
                                          <p:spTgt spid="2099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9922"/>
                                        </p:tgtEl>
                                        <p:attrNameLst>
                                          <p:attrName>style.visibility</p:attrName>
                                        </p:attrNameLst>
                                      </p:cBhvr>
                                      <p:to>
                                        <p:strVal val="visible"/>
                                      </p:to>
                                    </p:set>
                                    <p:animEffect transition="in" filter="fade">
                                      <p:cBhvr>
                                        <p:cTn id="21" dur="1000"/>
                                        <p:tgtEl>
                                          <p:spTgt spid="209922"/>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923"/>
                                        </p:tgtEl>
                                        <p:attrNameLst>
                                          <p:attrName>style.visibility</p:attrName>
                                        </p:attrNameLst>
                                      </p:cBhvr>
                                      <p:to>
                                        <p:strVal val="visible"/>
                                      </p:to>
                                    </p:set>
                                    <p:animEffect transition="in" filter="fade">
                                      <p:cBhvr>
                                        <p:cTn id="25" dur="10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06D8BC3-BC7C-3448-8A14-745BCD846DE7}" type="slidenum">
              <a:rPr lang="en-US"/>
              <a:pPr>
                <a:defRPr/>
              </a:pPr>
              <a:t>12</a:t>
            </a:fld>
            <a:endParaRPr lang="en-US"/>
          </a:p>
        </p:txBody>
      </p:sp>
      <p:sp>
        <p:nvSpPr>
          <p:cNvPr id="210946" name="Rectangle 2"/>
          <p:cNvSpPr>
            <a:spLocks noChangeArrowheads="1"/>
          </p:cNvSpPr>
          <p:nvPr/>
        </p:nvSpPr>
        <p:spPr bwMode="auto">
          <a:xfrm>
            <a:off x="457200" y="1600200"/>
            <a:ext cx="40386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000">
                <a:solidFill>
                  <a:srgbClr val="995C0C"/>
                </a:solidFill>
                <a:effectLst>
                  <a:outerShdw blurRad="38100" dist="38100" dir="2700000" algn="tl">
                    <a:srgbClr val="DDDDDD"/>
                  </a:outerShdw>
                </a:effectLst>
                <a:cs typeface="+mn-cs"/>
              </a:rPr>
              <a:t>Between 300 BCE and 300 CE, long periods of stability and prosperity in states throughout Afroeurasia stimulated interest in long distance trade. </a:t>
            </a:r>
          </a:p>
          <a:p>
            <a:pPr eaLnBrk="0" hangingPunct="0">
              <a:defRPr/>
            </a:pPr>
            <a:endParaRPr lang="en-US" sz="2000">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Intercontinental communication and the exchange of goods, became regular, organized, and protected by large empires.</a:t>
            </a:r>
          </a:p>
          <a:p>
            <a:pPr eaLnBrk="0" hangingPunct="0">
              <a:defRPr/>
            </a:pPr>
            <a:endParaRPr lang="en-US" sz="2000">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The Silk Roads carried shipments of Chinese silk but also many other goods.</a:t>
            </a:r>
          </a:p>
        </p:txBody>
      </p:sp>
      <p:sp>
        <p:nvSpPr>
          <p:cNvPr id="210948" name="Text Box 4"/>
          <p:cNvSpPr txBox="1">
            <a:spLocks noChangeArrowheads="1"/>
          </p:cNvSpPr>
          <p:nvPr/>
        </p:nvSpPr>
        <p:spPr bwMode="auto">
          <a:xfrm>
            <a:off x="2887663" y="3903663"/>
            <a:ext cx="18415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endParaRPr lang="en-US" sz="2000">
              <a:effectLst>
                <a:outerShdw blurRad="38100" dist="38100" dir="2700000" algn="tl">
                  <a:srgbClr val="DDDDDD"/>
                </a:outerShdw>
              </a:effectLst>
              <a:cs typeface="+mn-cs"/>
            </a:endParaRPr>
          </a:p>
        </p:txBody>
      </p:sp>
      <p:grpSp>
        <p:nvGrpSpPr>
          <p:cNvPr id="66564" name="Group 12"/>
          <p:cNvGrpSpPr>
            <a:grpSpLocks/>
          </p:cNvGrpSpPr>
          <p:nvPr/>
        </p:nvGrpSpPr>
        <p:grpSpPr bwMode="auto">
          <a:xfrm>
            <a:off x="457200" y="409575"/>
            <a:ext cx="4268788" cy="962025"/>
            <a:chOff x="288" y="258"/>
            <a:chExt cx="2689" cy="606"/>
          </a:xfrm>
        </p:grpSpPr>
        <p:pic>
          <p:nvPicPr>
            <p:cNvPr id="66566" name="Picture 13"/>
            <p:cNvPicPr>
              <a:picLocks noChangeAspect="1" noChangeArrowheads="1"/>
            </p:cNvPicPr>
            <p:nvPr/>
          </p:nvPicPr>
          <p:blipFill>
            <a:blip r:embed="rId3">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8" name="Text Box 14"/>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pic>
        <p:nvPicPr>
          <p:cNvPr id="66565" name="Picture 15" descr="MongoliaSteppeHorses"/>
          <p:cNvPicPr>
            <a:picLocks noChangeAspect="1" noChangeArrowheads="1"/>
          </p:cNvPicPr>
          <p:nvPr/>
        </p:nvPicPr>
        <p:blipFill>
          <a:blip r:embed="rId4">
            <a:extLst>
              <a:ext uri="{28A0092B-C50C-407E-A947-70E740481C1C}">
                <a14:useLocalDpi xmlns:a14="http://schemas.microsoft.com/office/drawing/2010/main" val="0"/>
              </a:ext>
            </a:extLst>
          </a:blip>
          <a:srcRect l="47664"/>
          <a:stretch>
            <a:fillRect/>
          </a:stretch>
        </p:blipFill>
        <p:spPr bwMode="auto">
          <a:xfrm>
            <a:off x="4572000" y="990600"/>
            <a:ext cx="42672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577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fade">
                                      <p:cBhvr>
                                        <p:cTn id="7" dur="1000"/>
                                        <p:tgtEl>
                                          <p:spTgt spid="2109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0946">
                                            <p:txEl>
                                              <p:pRg st="2" end="2"/>
                                            </p:txEl>
                                          </p:spTgt>
                                        </p:tgtEl>
                                        <p:attrNameLst>
                                          <p:attrName>style.visibility</p:attrName>
                                        </p:attrNameLst>
                                      </p:cBhvr>
                                      <p:to>
                                        <p:strVal val="visible"/>
                                      </p:to>
                                    </p:set>
                                    <p:animEffect transition="in" filter="fade">
                                      <p:cBhvr>
                                        <p:cTn id="12" dur="1000"/>
                                        <p:tgtEl>
                                          <p:spTgt spid="2109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0946">
                                            <p:txEl>
                                              <p:pRg st="4" end="4"/>
                                            </p:txEl>
                                          </p:spTgt>
                                        </p:tgtEl>
                                        <p:attrNameLst>
                                          <p:attrName>style.visibility</p:attrName>
                                        </p:attrNameLst>
                                      </p:cBhvr>
                                      <p:to>
                                        <p:strVal val="visible"/>
                                      </p:to>
                                    </p:set>
                                    <p:animEffect transition="in" filter="fade">
                                      <p:cBhvr>
                                        <p:cTn id="17" dur="1000"/>
                                        <p:tgtEl>
                                          <p:spTgt spid="210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027763CE-4B6F-F049-8005-8283446F3985}" type="slidenum">
              <a:rPr lang="en-US"/>
              <a:pPr>
                <a:defRPr/>
              </a:pPr>
              <a:t>13</a:t>
            </a:fld>
            <a:endParaRPr lang="en-US"/>
          </a:p>
        </p:txBody>
      </p:sp>
      <p:pic>
        <p:nvPicPr>
          <p:cNvPr id="212994" name="Picture 2"/>
          <p:cNvPicPr>
            <a:picLocks noChangeAspect="1" noChangeArrowheads="1"/>
          </p:cNvPicPr>
          <p:nvPr/>
        </p:nvPicPr>
        <p:blipFill>
          <a:blip r:embed="rId3">
            <a:extLst>
              <a:ext uri="{28A0092B-C50C-407E-A947-70E740481C1C}">
                <a14:useLocalDpi xmlns:a14="http://schemas.microsoft.com/office/drawing/2010/main" val="0"/>
              </a:ext>
            </a:extLst>
          </a:blip>
          <a:srcRect r="33333" b="1161"/>
          <a:stretch>
            <a:fillRect/>
          </a:stretch>
        </p:blipFill>
        <p:spPr bwMode="auto">
          <a:xfrm>
            <a:off x="5943600" y="1447800"/>
            <a:ext cx="2778125" cy="3546475"/>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12995" name="Rectangle 3"/>
          <p:cNvSpPr>
            <a:spLocks noChangeArrowheads="1"/>
          </p:cNvSpPr>
          <p:nvPr/>
        </p:nvSpPr>
        <p:spPr bwMode="auto">
          <a:xfrm>
            <a:off x="457200" y="1447800"/>
            <a:ext cx="5029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400">
                <a:solidFill>
                  <a:srgbClr val="995C0C"/>
                </a:solidFill>
                <a:effectLst>
                  <a:outerShdw blurRad="38100" dist="38100" dir="2700000" algn="tl">
                    <a:srgbClr val="DDDDDD"/>
                  </a:outerShdw>
                </a:effectLst>
                <a:cs typeface="+mn-cs"/>
              </a:rPr>
              <a:t>On the Silk Roads, goods changed hands many times. Parthians, Indians, Kushans, Uigurs, and others acted as middlemen, selling and bartering goods, and taking profits. </a:t>
            </a:r>
          </a:p>
        </p:txBody>
      </p:sp>
      <p:sp>
        <p:nvSpPr>
          <p:cNvPr id="212996" name="Rectangle 4"/>
          <p:cNvSpPr>
            <a:spLocks noChangeArrowheads="1"/>
          </p:cNvSpPr>
          <p:nvPr/>
        </p:nvSpPr>
        <p:spPr bwMode="auto">
          <a:xfrm>
            <a:off x="381000" y="3962400"/>
            <a:ext cx="5029200" cy="2282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400">
                <a:solidFill>
                  <a:srgbClr val="995C0C"/>
                </a:solidFill>
                <a:effectLst>
                  <a:outerShdw blurRad="38100" dist="38100" dir="2700000" algn="tl">
                    <a:srgbClr val="DDDDDD"/>
                  </a:outerShdw>
                </a:effectLst>
                <a:cs typeface="+mn-cs"/>
              </a:rPr>
              <a:t>Caravans passing west carried silk, porcelain, jade, bronze, and spices. </a:t>
            </a:r>
          </a:p>
          <a:p>
            <a:pPr eaLnBrk="0" hangingPunct="0">
              <a:defRPr/>
            </a:pPr>
            <a:endParaRPr lang="en-US" sz="2400">
              <a:solidFill>
                <a:srgbClr val="995C0C"/>
              </a:solidFill>
              <a:effectLst>
                <a:outerShdw blurRad="38100" dist="38100" dir="2700000" algn="tl">
                  <a:srgbClr val="DDDDDD"/>
                </a:outerShdw>
              </a:effectLst>
              <a:cs typeface="+mn-cs"/>
            </a:endParaRPr>
          </a:p>
          <a:p>
            <a:pPr eaLnBrk="0" hangingPunct="0">
              <a:defRPr/>
            </a:pPr>
            <a:r>
              <a:rPr lang="en-US" sz="2400">
                <a:solidFill>
                  <a:srgbClr val="995C0C"/>
                </a:solidFill>
                <a:effectLst>
                  <a:outerShdw blurRad="38100" dist="38100" dir="2700000" algn="tl">
                    <a:srgbClr val="DDDDDD"/>
                  </a:outerShdw>
                </a:effectLst>
                <a:cs typeface="+mn-cs"/>
              </a:rPr>
              <a:t>Those traveling east shipped gold and silver coins, ivory, gemstones, glassware, and carpets.</a:t>
            </a:r>
          </a:p>
        </p:txBody>
      </p:sp>
      <p:grpSp>
        <p:nvGrpSpPr>
          <p:cNvPr id="68613" name="Group 12"/>
          <p:cNvGrpSpPr>
            <a:grpSpLocks/>
          </p:cNvGrpSpPr>
          <p:nvPr/>
        </p:nvGrpSpPr>
        <p:grpSpPr bwMode="auto">
          <a:xfrm>
            <a:off x="457200" y="409575"/>
            <a:ext cx="4268788" cy="962025"/>
            <a:chOff x="288" y="258"/>
            <a:chExt cx="2689" cy="606"/>
          </a:xfrm>
        </p:grpSpPr>
        <p:pic>
          <p:nvPicPr>
            <p:cNvPr id="68614" name="Picture 13"/>
            <p:cNvPicPr>
              <a:picLocks noChangeAspect="1" noChangeArrowheads="1"/>
            </p:cNvPicPr>
            <p:nvPr/>
          </p:nvPicPr>
          <p:blipFill>
            <a:blip r:embed="rId4">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6" name="Text Box 14"/>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Tree>
    <p:extLst>
      <p:ext uri="{BB962C8B-B14F-4D97-AF65-F5344CB8AC3E}">
        <p14:creationId xmlns:p14="http://schemas.microsoft.com/office/powerpoint/2010/main" val="2470286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fade">
                                      <p:cBhvr>
                                        <p:cTn id="12" dur="1000"/>
                                        <p:tgtEl>
                                          <p:spTgt spid="212996"/>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2994"/>
                                        </p:tgtEl>
                                        <p:attrNameLst>
                                          <p:attrName>style.visibility</p:attrName>
                                        </p:attrNameLst>
                                      </p:cBhvr>
                                      <p:to>
                                        <p:strVal val="visible"/>
                                      </p:to>
                                    </p:set>
                                    <p:animEffect transition="in" filter="fade">
                                      <p:cBhvr>
                                        <p:cTn id="16" dur="10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29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5577D83E-2135-5E4A-8671-ADC090FC66A4}" type="slidenum">
              <a:rPr lang="en-US"/>
              <a:pPr>
                <a:defRPr/>
              </a:pPr>
              <a:t>14</a:t>
            </a:fld>
            <a:endParaRPr lang="en-US"/>
          </a:p>
        </p:txBody>
      </p:sp>
      <p:sp>
        <p:nvSpPr>
          <p:cNvPr id="214018" name="Text Box 2"/>
          <p:cNvSpPr txBox="1">
            <a:spLocks noChangeArrowheads="1"/>
          </p:cNvSpPr>
          <p:nvPr/>
        </p:nvSpPr>
        <p:spPr bwMode="auto">
          <a:xfrm>
            <a:off x="457200" y="1524000"/>
            <a:ext cx="411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400">
                <a:solidFill>
                  <a:srgbClr val="995C0C"/>
                </a:solidFill>
                <a:effectLst>
                  <a:outerShdw blurRad="38100" dist="38100" dir="2700000" algn="tl">
                    <a:srgbClr val="DDDDDD"/>
                  </a:outerShdw>
                </a:effectLst>
                <a:cs typeface="+mn-cs"/>
              </a:rPr>
              <a:t>Sea routes ran down the Red Sea and Persian Gulf, across the Arabian Sea and Bay of Bengal, and through the Straits of Malacca to the South China Sea. </a:t>
            </a:r>
          </a:p>
        </p:txBody>
      </p:sp>
      <p:pic>
        <p:nvPicPr>
          <p:cNvPr id="214019" name="Picture 3"/>
          <p:cNvPicPr>
            <a:picLocks noChangeAspect="1" noChangeArrowheads="1"/>
          </p:cNvPicPr>
          <p:nvPr/>
        </p:nvPicPr>
        <p:blipFill>
          <a:blip r:embed="rId3">
            <a:extLst>
              <a:ext uri="{28A0092B-C50C-407E-A947-70E740481C1C}">
                <a14:useLocalDpi xmlns:a14="http://schemas.microsoft.com/office/drawing/2010/main" val="0"/>
              </a:ext>
            </a:extLst>
          </a:blip>
          <a:srcRect t="9520" b="9048"/>
          <a:stretch>
            <a:fillRect/>
          </a:stretch>
        </p:blipFill>
        <p:spPr bwMode="auto">
          <a:xfrm>
            <a:off x="6629400" y="4343400"/>
            <a:ext cx="2057400" cy="13716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14020" name="Text Box 4"/>
          <p:cNvSpPr txBox="1">
            <a:spLocks noChangeArrowheads="1"/>
          </p:cNvSpPr>
          <p:nvPr/>
        </p:nvSpPr>
        <p:spPr bwMode="auto">
          <a:xfrm>
            <a:off x="4648200" y="46482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2400">
                <a:solidFill>
                  <a:srgbClr val="995C0C"/>
                </a:solidFill>
                <a:effectLst>
                  <a:outerShdw blurRad="38100" dist="38100" dir="2700000" algn="tl">
                    <a:srgbClr val="DDDDDD"/>
                  </a:outerShdw>
                </a:effectLst>
                <a:cs typeface="+mn-cs"/>
              </a:rPr>
              <a:t>Chinese Ship</a:t>
            </a:r>
          </a:p>
        </p:txBody>
      </p:sp>
      <p:pic>
        <p:nvPicPr>
          <p:cNvPr id="214021" name="Picture 5"/>
          <p:cNvPicPr>
            <a:picLocks noChangeAspect="1" noChangeArrowheads="1"/>
          </p:cNvPicPr>
          <p:nvPr/>
        </p:nvPicPr>
        <p:blipFill>
          <a:blip r:embed="rId4">
            <a:extLst>
              <a:ext uri="{28A0092B-C50C-407E-A947-70E740481C1C}">
                <a14:useLocalDpi xmlns:a14="http://schemas.microsoft.com/office/drawing/2010/main" val="0"/>
              </a:ext>
            </a:extLst>
          </a:blip>
          <a:srcRect t="8279"/>
          <a:stretch>
            <a:fillRect/>
          </a:stretch>
        </p:blipFill>
        <p:spPr bwMode="auto">
          <a:xfrm>
            <a:off x="6629400" y="457200"/>
            <a:ext cx="2057400" cy="13716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14022" name="Text Box 6"/>
          <p:cNvSpPr txBox="1">
            <a:spLocks noChangeArrowheads="1"/>
          </p:cNvSpPr>
          <p:nvPr/>
        </p:nvSpPr>
        <p:spPr bwMode="auto">
          <a:xfrm>
            <a:off x="4876800" y="8382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2400">
                <a:solidFill>
                  <a:srgbClr val="995C0C"/>
                </a:solidFill>
                <a:effectLst>
                  <a:outerShdw blurRad="38100" dist="38100" dir="2700000" algn="tl">
                    <a:srgbClr val="DDDDDD"/>
                  </a:outerShdw>
                </a:effectLst>
                <a:cs typeface="+mn-cs"/>
              </a:rPr>
              <a:t>Roman Ship</a:t>
            </a:r>
          </a:p>
        </p:txBody>
      </p:sp>
      <p:sp>
        <p:nvSpPr>
          <p:cNvPr id="214023" name="Text Box 7"/>
          <p:cNvSpPr txBox="1">
            <a:spLocks noChangeArrowheads="1"/>
          </p:cNvSpPr>
          <p:nvPr/>
        </p:nvSpPr>
        <p:spPr bwMode="auto">
          <a:xfrm>
            <a:off x="4876800" y="28194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2400">
                <a:solidFill>
                  <a:srgbClr val="995C0C"/>
                </a:solidFill>
                <a:effectLst>
                  <a:outerShdw blurRad="38100" dist="38100" dir="2700000" algn="tl">
                    <a:srgbClr val="DDDDDD"/>
                  </a:outerShdw>
                </a:effectLst>
                <a:cs typeface="+mn-cs"/>
              </a:rPr>
              <a:t>Indian Ship</a:t>
            </a:r>
          </a:p>
        </p:txBody>
      </p:sp>
      <p:pic>
        <p:nvPicPr>
          <p:cNvPr id="214024" name="Picture 8"/>
          <p:cNvPicPr>
            <a:picLocks noChangeAspect="1" noChangeArrowheads="1"/>
          </p:cNvPicPr>
          <p:nvPr/>
        </p:nvPicPr>
        <p:blipFill>
          <a:blip r:embed="rId5">
            <a:extLst>
              <a:ext uri="{28A0092B-C50C-407E-A947-70E740481C1C}">
                <a14:useLocalDpi xmlns:a14="http://schemas.microsoft.com/office/drawing/2010/main" val="0"/>
              </a:ext>
            </a:extLst>
          </a:blip>
          <a:srcRect t="4819" b="8434"/>
          <a:stretch>
            <a:fillRect/>
          </a:stretch>
        </p:blipFill>
        <p:spPr bwMode="auto">
          <a:xfrm>
            <a:off x="6629400" y="2400300"/>
            <a:ext cx="2057400" cy="13716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nvGrpSpPr>
          <p:cNvPr id="70665" name="Group 16"/>
          <p:cNvGrpSpPr>
            <a:grpSpLocks/>
          </p:cNvGrpSpPr>
          <p:nvPr/>
        </p:nvGrpSpPr>
        <p:grpSpPr bwMode="auto">
          <a:xfrm>
            <a:off x="457200" y="409575"/>
            <a:ext cx="4268788" cy="962025"/>
            <a:chOff x="288" y="258"/>
            <a:chExt cx="2689" cy="606"/>
          </a:xfrm>
        </p:grpSpPr>
        <p:pic>
          <p:nvPicPr>
            <p:cNvPr id="70667" name="Picture 17"/>
            <p:cNvPicPr>
              <a:picLocks noChangeAspect="1" noChangeArrowheads="1"/>
            </p:cNvPicPr>
            <p:nvPr/>
          </p:nvPicPr>
          <p:blipFill>
            <a:blip r:embed="rId6">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34" name="Text Box 18"/>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
        <p:nvSpPr>
          <p:cNvPr id="214035" name="Text Box 19"/>
          <p:cNvSpPr txBox="1">
            <a:spLocks noChangeArrowheads="1"/>
          </p:cNvSpPr>
          <p:nvPr/>
        </p:nvSpPr>
        <p:spPr bwMode="auto">
          <a:xfrm>
            <a:off x="457200" y="3873500"/>
            <a:ext cx="411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a:solidFill>
                  <a:srgbClr val="995C0C"/>
                </a:solidFill>
                <a:effectLst>
                  <a:outerShdw blurRad="38100" dist="38100" dir="2700000" algn="tl">
                    <a:srgbClr val="DDDDDD"/>
                  </a:outerShdw>
                </a:effectLst>
                <a:cs typeface="+mn-cs"/>
              </a:rPr>
              <a:t>These sea lanes often linked up with overland routes, facilitating travel, trade, and the exchange of ideas across Afroeurasia.</a:t>
            </a:r>
          </a:p>
        </p:txBody>
      </p:sp>
    </p:spTree>
    <p:extLst>
      <p:ext uri="{BB962C8B-B14F-4D97-AF65-F5344CB8AC3E}">
        <p14:creationId xmlns:p14="http://schemas.microsoft.com/office/powerpoint/2010/main" val="3040492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402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402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1402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402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14019"/>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40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20" grpId="0" autoUpdateAnimBg="0"/>
      <p:bldP spid="214022" grpId="0" autoUpdateAnimBg="0"/>
      <p:bldP spid="214023" grpId="0" autoUpdateAnimBg="0"/>
      <p:bldP spid="21403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3138FE19-D14C-CA48-ADEC-917BA335FB7F}" type="slidenum">
              <a:rPr lang="en-US"/>
              <a:pPr>
                <a:defRPr/>
              </a:pPr>
              <a:t>15</a:t>
            </a:fld>
            <a:endParaRPr lang="en-US"/>
          </a:p>
        </p:txBody>
      </p:sp>
      <p:sp>
        <p:nvSpPr>
          <p:cNvPr id="250882" name="Text Box 2"/>
          <p:cNvSpPr txBox="1">
            <a:spLocks noChangeArrowheads="1"/>
          </p:cNvSpPr>
          <p:nvPr/>
        </p:nvSpPr>
        <p:spPr bwMode="auto">
          <a:xfrm>
            <a:off x="4840288" y="1895475"/>
            <a:ext cx="28559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endParaRPr lang="en-US" sz="2000">
              <a:effectLst>
                <a:outerShdw blurRad="38100" dist="38100" dir="2700000" algn="tl">
                  <a:srgbClr val="DDDDDD"/>
                </a:outerShdw>
              </a:effectLst>
              <a:cs typeface="+mn-cs"/>
            </a:endParaRPr>
          </a:p>
        </p:txBody>
      </p:sp>
      <p:sp>
        <p:nvSpPr>
          <p:cNvPr id="250883" name="Text Box 3"/>
          <p:cNvSpPr txBox="1">
            <a:spLocks noChangeArrowheads="1"/>
          </p:cNvSpPr>
          <p:nvPr/>
        </p:nvSpPr>
        <p:spPr bwMode="auto">
          <a:xfrm>
            <a:off x="431800" y="2400300"/>
            <a:ext cx="184150" cy="304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endParaRPr lang="en-US" sz="1400">
              <a:effectLst>
                <a:outerShdw blurRad="38100" dist="38100" dir="2700000" algn="tl">
                  <a:srgbClr val="DDDDDD"/>
                </a:outerShdw>
              </a:effectLst>
              <a:cs typeface="+mn-cs"/>
            </a:endParaRPr>
          </a:p>
        </p:txBody>
      </p:sp>
      <p:pic>
        <p:nvPicPr>
          <p:cNvPr id="250884" name="Picture 4"/>
          <p:cNvPicPr>
            <a:picLocks noChangeAspect="1" noChangeArrowheads="1"/>
          </p:cNvPicPr>
          <p:nvPr/>
        </p:nvPicPr>
        <p:blipFill>
          <a:blip r:embed="rId3">
            <a:extLst>
              <a:ext uri="{28A0092B-C50C-407E-A947-70E740481C1C}">
                <a14:useLocalDpi xmlns:a14="http://schemas.microsoft.com/office/drawing/2010/main" val="0"/>
              </a:ext>
            </a:extLst>
          </a:blip>
          <a:srcRect l="7539" r="50000"/>
          <a:stretch>
            <a:fillRect/>
          </a:stretch>
        </p:blipFill>
        <p:spPr bwMode="auto">
          <a:xfrm>
            <a:off x="5638800" y="762000"/>
            <a:ext cx="2824163" cy="45720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50885" name="Rectangle 5"/>
          <p:cNvSpPr>
            <a:spLocks noChangeArrowheads="1"/>
          </p:cNvSpPr>
          <p:nvPr/>
        </p:nvSpPr>
        <p:spPr bwMode="auto">
          <a:xfrm>
            <a:off x="381000" y="1385888"/>
            <a:ext cx="4876800" cy="4938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000">
                <a:solidFill>
                  <a:srgbClr val="995C0C"/>
                </a:solidFill>
                <a:effectLst>
                  <a:outerShdw blurRad="38100" dist="38100" dir="2700000" algn="tl">
                    <a:srgbClr val="DDDDDD"/>
                  </a:outerShdw>
                </a:effectLst>
                <a:cs typeface="+mn-cs"/>
              </a:rPr>
              <a:t>Empires had formed in Afroeurasia as early as Big Era Three. Although many claimed vast territories, most did not survive for long.</a:t>
            </a:r>
          </a:p>
          <a:p>
            <a:pPr eaLnBrk="0" hangingPunct="0">
              <a:defRPr/>
            </a:pPr>
            <a:endParaRPr lang="en-US" sz="2000">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In the 4th century BCE, Alexander the Great amassed an empire that stretched from Greece to India. Upon his death, however, the empire fragmented.</a:t>
            </a:r>
            <a:r>
              <a:rPr lang="en-US">
                <a:solidFill>
                  <a:srgbClr val="995C0C"/>
                </a:solidFill>
                <a:effectLst>
                  <a:outerShdw blurRad="38100" dist="38100" dir="2700000" algn="tl">
                    <a:srgbClr val="DDDDDD"/>
                  </a:outerShdw>
                </a:effectLst>
                <a:cs typeface="+mn-cs"/>
              </a:rPr>
              <a:t> </a:t>
            </a:r>
            <a:br>
              <a:rPr lang="en-US">
                <a:solidFill>
                  <a:srgbClr val="995C0C"/>
                </a:solidFill>
                <a:effectLst>
                  <a:outerShdw blurRad="38100" dist="38100" dir="2700000" algn="tl">
                    <a:srgbClr val="DDDDDD"/>
                  </a:outerShdw>
                </a:effectLst>
                <a:cs typeface="+mn-cs"/>
              </a:rPr>
            </a:br>
            <a:endParaRPr lang="en-US">
              <a:solidFill>
                <a:srgbClr val="995C0C"/>
              </a:solidFill>
              <a:effectLst>
                <a:outerShdw blurRad="38100" dist="38100" dir="2700000" algn="tl">
                  <a:srgbClr val="DDDDDD"/>
                </a:outerShdw>
              </a:effectLst>
              <a:cs typeface="+mn-cs"/>
            </a:endParaRPr>
          </a:p>
          <a:p>
            <a:pPr eaLnBrk="0" hangingPunct="0">
              <a:defRPr/>
            </a:pPr>
            <a:r>
              <a:rPr lang="en-US" sz="2000">
                <a:solidFill>
                  <a:srgbClr val="995C0C"/>
                </a:solidFill>
                <a:effectLst>
                  <a:outerShdw blurRad="38100" dist="38100" dir="2700000" algn="tl">
                    <a:srgbClr val="DDDDDD"/>
                  </a:outerShdw>
                </a:effectLst>
                <a:cs typeface="+mn-cs"/>
              </a:rPr>
              <a:t>The later centuries of Big Era Four saw the rise of new empires that both dominated huge expanses of land and remained unified for a long time. The </a:t>
            </a:r>
          </a:p>
          <a:p>
            <a:pPr eaLnBrk="0" hangingPunct="0">
              <a:defRPr/>
            </a:pPr>
            <a:r>
              <a:rPr lang="en-US" sz="2000">
                <a:solidFill>
                  <a:srgbClr val="995C0C"/>
                </a:solidFill>
                <a:effectLst>
                  <a:outerShdw blurRad="38100" dist="38100" dir="2700000" algn="tl">
                    <a:srgbClr val="DDDDDD"/>
                  </a:outerShdw>
                </a:effectLst>
                <a:cs typeface="+mn-cs"/>
              </a:rPr>
              <a:t>Largest of these were the Han and Roman empires.</a:t>
            </a:r>
            <a:endParaRPr lang="en-US">
              <a:solidFill>
                <a:srgbClr val="995C0C"/>
              </a:solidFill>
              <a:effectLst>
                <a:outerShdw blurRad="38100" dist="38100" dir="2700000" algn="tl">
                  <a:srgbClr val="DDDDDD"/>
                </a:outerShdw>
              </a:effectLst>
              <a:cs typeface="+mn-cs"/>
            </a:endParaRPr>
          </a:p>
        </p:txBody>
      </p:sp>
      <p:grpSp>
        <p:nvGrpSpPr>
          <p:cNvPr id="72710" name="Group 12"/>
          <p:cNvGrpSpPr>
            <a:grpSpLocks/>
          </p:cNvGrpSpPr>
          <p:nvPr/>
        </p:nvGrpSpPr>
        <p:grpSpPr bwMode="auto">
          <a:xfrm>
            <a:off x="455613" y="257175"/>
            <a:ext cx="4268787" cy="962025"/>
            <a:chOff x="288" y="258"/>
            <a:chExt cx="2689" cy="606"/>
          </a:xfrm>
        </p:grpSpPr>
        <p:pic>
          <p:nvPicPr>
            <p:cNvPr id="72711" name="Picture 13"/>
            <p:cNvPicPr>
              <a:picLocks noChangeAspect="1" noChangeArrowheads="1"/>
            </p:cNvPicPr>
            <p:nvPr/>
          </p:nvPicPr>
          <p:blipFill>
            <a:blip r:embed="rId4">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4" name="Text Box 14"/>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Empires</a:t>
              </a:r>
              <a:endParaRPr lang="en-US" sz="2400">
                <a:solidFill>
                  <a:srgbClr val="995C0C"/>
                </a:solidFill>
                <a:cs typeface="+mn-cs"/>
              </a:endParaRPr>
            </a:p>
          </p:txBody>
        </p:sp>
      </p:grpSp>
    </p:spTree>
    <p:extLst>
      <p:ext uri="{BB962C8B-B14F-4D97-AF65-F5344CB8AC3E}">
        <p14:creationId xmlns:p14="http://schemas.microsoft.com/office/powerpoint/2010/main" val="3690674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088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0885">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0885">
                                            <p:txEl>
                                              <p:pRg st="3" end="3"/>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50885">
                                            <p:txEl>
                                              <p:pRg st="4" end="4"/>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5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a:defRPr/>
            </a:pPr>
            <a:fld id="{8F477DC9-718B-2D44-B6A2-5978C144448B}" type="slidenum">
              <a:rPr lang="en-US"/>
              <a:pPr>
                <a:defRPr/>
              </a:pPr>
              <a:t>16</a:t>
            </a:fld>
            <a:endParaRPr lang="en-US"/>
          </a:p>
        </p:txBody>
      </p:sp>
      <p:sp>
        <p:nvSpPr>
          <p:cNvPr id="251906" name="Rectangle 2"/>
          <p:cNvSpPr>
            <a:spLocks noChangeArrowheads="1"/>
          </p:cNvSpPr>
          <p:nvPr/>
        </p:nvSpPr>
        <p:spPr bwMode="auto">
          <a:xfrm>
            <a:off x="457200" y="290513"/>
            <a:ext cx="8229600" cy="1066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defRPr/>
            </a:pPr>
            <a:r>
              <a:rPr lang="en-US" sz="3200">
                <a:solidFill>
                  <a:srgbClr val="995C0C"/>
                </a:solidFill>
                <a:effectLst>
                  <a:outerShdw blurRad="38100" dist="38100" dir="2700000" algn="tl">
                    <a:srgbClr val="DDDDDD"/>
                  </a:outerShdw>
                </a:effectLst>
                <a:cs typeface="+mn-cs"/>
              </a:rPr>
              <a:t>Large Empires of Afroeurasia</a:t>
            </a:r>
          </a:p>
          <a:p>
            <a:pPr algn="ctr" eaLnBrk="0" hangingPunct="0">
              <a:defRPr/>
            </a:pPr>
            <a:r>
              <a:rPr lang="en-US" sz="3200">
                <a:solidFill>
                  <a:srgbClr val="995C0C"/>
                </a:solidFill>
                <a:effectLst>
                  <a:outerShdw blurRad="38100" dist="38100" dir="2700000" algn="tl">
                    <a:srgbClr val="DDDDDD"/>
                  </a:outerShdw>
                </a:effectLst>
                <a:cs typeface="+mn-cs"/>
              </a:rPr>
              <a:t>500 BCE - 500 CE</a:t>
            </a:r>
          </a:p>
        </p:txBody>
      </p:sp>
      <p:sp>
        <p:nvSpPr>
          <p:cNvPr id="74755" name="AutoShape 3"/>
          <p:cNvSpPr>
            <a:spLocks noChangeAspect="1" noChangeArrowheads="1" noTextEdit="1"/>
          </p:cNvSpPr>
          <p:nvPr/>
        </p:nvSpPr>
        <p:spPr bwMode="auto">
          <a:xfrm>
            <a:off x="609600" y="1981200"/>
            <a:ext cx="7696200" cy="3276600"/>
          </a:xfrm>
          <a:prstGeom prst="rect">
            <a:avLst/>
          </a:prstGeom>
          <a:noFill/>
          <a:ln w="76200" cmpd="tri">
            <a:solidFill>
              <a:srgbClr val="CD7C1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4756" name="Picture 4"/>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28600" y="1447800"/>
            <a:ext cx="86868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7" name="Group 5"/>
          <p:cNvGrpSpPr>
            <a:grpSpLocks/>
          </p:cNvGrpSpPr>
          <p:nvPr/>
        </p:nvGrpSpPr>
        <p:grpSpPr bwMode="auto">
          <a:xfrm>
            <a:off x="1600200" y="3124200"/>
            <a:ext cx="5640388" cy="1616075"/>
            <a:chOff x="1008" y="1968"/>
            <a:chExt cx="3553" cy="1018"/>
          </a:xfrm>
        </p:grpSpPr>
        <p:sp>
          <p:nvSpPr>
            <p:cNvPr id="74758" name="Rectangle 6"/>
            <p:cNvSpPr>
              <a:spLocks noChangeArrowheads="1"/>
            </p:cNvSpPr>
            <p:nvPr/>
          </p:nvSpPr>
          <p:spPr bwMode="auto">
            <a:xfrm>
              <a:off x="1008" y="1968"/>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Rome</a:t>
              </a:r>
            </a:p>
          </p:txBody>
        </p:sp>
        <p:sp>
          <p:nvSpPr>
            <p:cNvPr id="74759" name="Rectangle 7"/>
            <p:cNvSpPr>
              <a:spLocks noChangeArrowheads="1"/>
            </p:cNvSpPr>
            <p:nvPr/>
          </p:nvSpPr>
          <p:spPr bwMode="auto">
            <a:xfrm>
              <a:off x="1584" y="2544"/>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Kush</a:t>
              </a:r>
            </a:p>
          </p:txBody>
        </p:sp>
        <p:sp>
          <p:nvSpPr>
            <p:cNvPr id="74760" name="Rectangle 8"/>
            <p:cNvSpPr>
              <a:spLocks noChangeArrowheads="1"/>
            </p:cNvSpPr>
            <p:nvPr/>
          </p:nvSpPr>
          <p:spPr bwMode="auto">
            <a:xfrm>
              <a:off x="2324" y="2111"/>
              <a:ext cx="5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Parthian/</a:t>
              </a:r>
            </a:p>
          </p:txBody>
        </p:sp>
        <p:sp>
          <p:nvSpPr>
            <p:cNvPr id="74761" name="Rectangle 9"/>
            <p:cNvSpPr>
              <a:spLocks noChangeArrowheads="1"/>
            </p:cNvSpPr>
            <p:nvPr/>
          </p:nvSpPr>
          <p:spPr bwMode="auto">
            <a:xfrm>
              <a:off x="3744" y="2016"/>
              <a:ext cx="5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Xiongnu</a:t>
              </a:r>
            </a:p>
          </p:txBody>
        </p:sp>
        <p:sp>
          <p:nvSpPr>
            <p:cNvPr id="74762" name="Rectangle 10"/>
            <p:cNvSpPr>
              <a:spLocks noChangeArrowheads="1"/>
            </p:cNvSpPr>
            <p:nvPr/>
          </p:nvSpPr>
          <p:spPr bwMode="auto">
            <a:xfrm>
              <a:off x="4320" y="2256"/>
              <a:ext cx="2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Han</a:t>
              </a:r>
            </a:p>
          </p:txBody>
        </p:sp>
        <p:sp>
          <p:nvSpPr>
            <p:cNvPr id="74763" name="Rectangle 11"/>
            <p:cNvSpPr>
              <a:spLocks noChangeArrowheads="1"/>
            </p:cNvSpPr>
            <p:nvPr/>
          </p:nvSpPr>
          <p:spPr bwMode="auto">
            <a:xfrm>
              <a:off x="2861" y="1988"/>
              <a:ext cx="5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Kushana</a:t>
              </a:r>
            </a:p>
          </p:txBody>
        </p:sp>
        <p:sp>
          <p:nvSpPr>
            <p:cNvPr id="74764" name="Rectangle 12"/>
            <p:cNvSpPr>
              <a:spLocks noChangeArrowheads="1"/>
            </p:cNvSpPr>
            <p:nvPr/>
          </p:nvSpPr>
          <p:spPr bwMode="auto">
            <a:xfrm>
              <a:off x="3120" y="2304"/>
              <a:ext cx="5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Maurya/ </a:t>
              </a:r>
            </a:p>
          </p:txBody>
        </p:sp>
        <p:sp>
          <p:nvSpPr>
            <p:cNvPr id="74765" name="Rectangle 13"/>
            <p:cNvSpPr>
              <a:spLocks noChangeArrowheads="1"/>
            </p:cNvSpPr>
            <p:nvPr/>
          </p:nvSpPr>
          <p:spPr bwMode="auto">
            <a:xfrm>
              <a:off x="3120" y="2448"/>
              <a:ext cx="3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Gupta</a:t>
              </a:r>
            </a:p>
          </p:txBody>
        </p:sp>
        <p:sp>
          <p:nvSpPr>
            <p:cNvPr id="74766" name="Rectangle 14"/>
            <p:cNvSpPr>
              <a:spLocks noChangeArrowheads="1"/>
            </p:cNvSpPr>
            <p:nvPr/>
          </p:nvSpPr>
          <p:spPr bwMode="auto">
            <a:xfrm>
              <a:off x="1488" y="1968"/>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Byzantium</a:t>
              </a:r>
            </a:p>
          </p:txBody>
        </p:sp>
        <p:sp>
          <p:nvSpPr>
            <p:cNvPr id="74767" name="Rectangle 15"/>
            <p:cNvSpPr>
              <a:spLocks noChangeArrowheads="1"/>
            </p:cNvSpPr>
            <p:nvPr/>
          </p:nvSpPr>
          <p:spPr bwMode="auto">
            <a:xfrm>
              <a:off x="2317" y="2198"/>
              <a:ext cx="5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Sassanid</a:t>
              </a:r>
            </a:p>
          </p:txBody>
        </p:sp>
        <p:sp>
          <p:nvSpPr>
            <p:cNvPr id="74768" name="Rectangle 16"/>
            <p:cNvSpPr>
              <a:spLocks noChangeArrowheads="1"/>
            </p:cNvSpPr>
            <p:nvPr/>
          </p:nvSpPr>
          <p:spPr bwMode="auto">
            <a:xfrm>
              <a:off x="1920" y="2832"/>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FF0000"/>
                  </a:solidFill>
                </a:rPr>
                <a:t>Axum</a:t>
              </a:r>
            </a:p>
          </p:txBody>
        </p:sp>
      </p:grpSp>
    </p:spTree>
    <p:extLst>
      <p:ext uri="{BB962C8B-B14F-4D97-AF65-F5344CB8AC3E}">
        <p14:creationId xmlns:p14="http://schemas.microsoft.com/office/powerpoint/2010/main" val="2236049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fade">
                                      <p:cBhvr>
                                        <p:cTn id="7" dur="10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86467E0D-590D-D842-BD63-26513E103929}" type="slidenum">
              <a:rPr lang="en-US"/>
              <a:pPr>
                <a:defRPr/>
              </a:pPr>
              <a:t>2</a:t>
            </a:fld>
            <a:endParaRPr lang="en-US"/>
          </a:p>
        </p:txBody>
      </p:sp>
      <p:sp>
        <p:nvSpPr>
          <p:cNvPr id="200706" name="Text Box 2"/>
          <p:cNvSpPr txBox="1">
            <a:spLocks noChangeArrowheads="1"/>
          </p:cNvSpPr>
          <p:nvPr/>
        </p:nvSpPr>
        <p:spPr bwMode="auto">
          <a:xfrm>
            <a:off x="457200" y="1200150"/>
            <a:ext cx="6172200" cy="53101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1379538" indent="-1379538">
              <a:defRPr>
                <a:solidFill>
                  <a:schemeClr val="tx1"/>
                </a:solidFill>
                <a:latin typeface="Arial" charset="0"/>
                <a:ea typeface="ＭＳ Ｐゴシック" charset="0"/>
              </a:defRPr>
            </a:lvl1pPr>
            <a:lvl2pPr marL="1493838">
              <a:defRPr>
                <a:solidFill>
                  <a:schemeClr val="tx1"/>
                </a:solidFill>
                <a:latin typeface="Arial" charset="0"/>
                <a:ea typeface="ＭＳ Ｐゴシック" charset="0"/>
              </a:defRPr>
            </a:lvl2pPr>
            <a:lvl3pPr marL="1608138">
              <a:defRPr>
                <a:solidFill>
                  <a:schemeClr val="tx1"/>
                </a:solidFill>
                <a:latin typeface="Arial" charset="0"/>
                <a:ea typeface="ＭＳ Ｐゴシック" charset="0"/>
              </a:defRPr>
            </a:lvl3pPr>
            <a:lvl4pPr marL="1722438">
              <a:defRPr>
                <a:solidFill>
                  <a:schemeClr val="tx1"/>
                </a:solidFill>
                <a:latin typeface="Arial" charset="0"/>
                <a:ea typeface="ＭＳ Ｐゴシック" charset="0"/>
              </a:defRPr>
            </a:lvl4pPr>
            <a:lvl5pPr marL="1836738">
              <a:defRPr>
                <a:solidFill>
                  <a:schemeClr val="tx1"/>
                </a:solidFill>
                <a:latin typeface="Arial" charset="0"/>
                <a:ea typeface="ＭＳ Ｐゴシック" charset="0"/>
              </a:defRPr>
            </a:lvl5pPr>
            <a:lvl6pPr marL="2293938" fontAlgn="base">
              <a:spcBef>
                <a:spcPct val="0"/>
              </a:spcBef>
              <a:spcAft>
                <a:spcPct val="0"/>
              </a:spcAft>
              <a:defRPr>
                <a:solidFill>
                  <a:schemeClr val="tx1"/>
                </a:solidFill>
                <a:latin typeface="Arial" charset="0"/>
                <a:ea typeface="ＭＳ Ｐゴシック" charset="0"/>
              </a:defRPr>
            </a:lvl6pPr>
            <a:lvl7pPr marL="2751138" fontAlgn="base">
              <a:spcBef>
                <a:spcPct val="0"/>
              </a:spcBef>
              <a:spcAft>
                <a:spcPct val="0"/>
              </a:spcAft>
              <a:defRPr>
                <a:solidFill>
                  <a:schemeClr val="tx1"/>
                </a:solidFill>
                <a:latin typeface="Arial" charset="0"/>
                <a:ea typeface="ＭＳ Ｐゴシック" charset="0"/>
              </a:defRPr>
            </a:lvl7pPr>
            <a:lvl8pPr marL="3208338" fontAlgn="base">
              <a:spcBef>
                <a:spcPct val="0"/>
              </a:spcBef>
              <a:spcAft>
                <a:spcPct val="0"/>
              </a:spcAft>
              <a:defRPr>
                <a:solidFill>
                  <a:schemeClr val="tx1"/>
                </a:solidFill>
                <a:latin typeface="Arial" charset="0"/>
                <a:ea typeface="ＭＳ Ｐゴシック" charset="0"/>
              </a:defRPr>
            </a:lvl8pPr>
            <a:lvl9pPr marL="3665538" fontAlgn="base">
              <a:spcBef>
                <a:spcPct val="0"/>
              </a:spcBef>
              <a:spcAft>
                <a:spcPct val="0"/>
              </a:spcAft>
              <a:defRPr>
                <a:solidFill>
                  <a:schemeClr val="tx1"/>
                </a:solidFill>
                <a:latin typeface="Arial" charset="0"/>
                <a:ea typeface="ＭＳ Ｐゴシック" charset="0"/>
              </a:defRPr>
            </a:lvl9pPr>
          </a:lstStyle>
          <a:p>
            <a:pPr eaLnBrk="0" hangingPunct="0">
              <a:defRPr/>
            </a:pPr>
            <a:r>
              <a:rPr lang="en-US" b="1" smtClean="0">
                <a:solidFill>
                  <a:srgbClr val="995C0C"/>
                </a:solidFill>
                <a:effectLst>
                  <a:outerShdw blurRad="38100" dist="38100" dir="2700000" algn="tl">
                    <a:srgbClr val="DDDDDD"/>
                  </a:outerShdw>
                </a:effectLst>
                <a:cs typeface="+mn-cs"/>
              </a:rPr>
              <a:t>Routes</a:t>
            </a:r>
            <a:r>
              <a:rPr lang="en-US" smtClean="0">
                <a:solidFill>
                  <a:srgbClr val="995C0C"/>
                </a:solidFill>
                <a:effectLst>
                  <a:outerShdw blurRad="38100" dist="38100" dir="2700000" algn="tl">
                    <a:srgbClr val="DDDDDD"/>
                  </a:outerShdw>
                </a:effectLst>
                <a:cs typeface="+mn-cs"/>
              </a:rPr>
              <a:t>	Around 300 BCE to 300 CE, merchants, shippers, sea captains, and empire-builders extended and strengthened trade routes across Afroeurasia and the Americas.</a:t>
            </a:r>
          </a:p>
          <a:p>
            <a:pPr eaLnBrk="0" hangingPunct="0">
              <a:defRPr/>
            </a:pPr>
            <a:endParaRPr lang="en-US" b="1" smtClean="0">
              <a:solidFill>
                <a:srgbClr val="995C0C"/>
              </a:solidFill>
              <a:effectLst>
                <a:outerShdw blurRad="38100" dist="38100" dir="2700000" algn="tl">
                  <a:srgbClr val="DDDDDD"/>
                </a:outerShdw>
              </a:effectLst>
              <a:cs typeface="+mn-cs"/>
            </a:endParaRPr>
          </a:p>
          <a:p>
            <a:pPr eaLnBrk="0" hangingPunct="0">
              <a:defRPr/>
            </a:pPr>
            <a:r>
              <a:rPr lang="en-US" b="1" smtClean="0">
                <a:solidFill>
                  <a:srgbClr val="995C0C"/>
                </a:solidFill>
                <a:effectLst>
                  <a:outerShdw blurRad="38100" dist="38100" dir="2700000" algn="tl">
                    <a:srgbClr val="DDDDDD"/>
                  </a:outerShdw>
                </a:effectLst>
                <a:cs typeface="+mn-cs"/>
              </a:rPr>
              <a:t>Empires</a:t>
            </a:r>
            <a:r>
              <a:rPr lang="en-US" smtClean="0">
                <a:solidFill>
                  <a:srgbClr val="995C0C"/>
                </a:solidFill>
                <a:effectLst>
                  <a:outerShdw blurRad="38100" dist="38100" dir="2700000" algn="tl">
                    <a:srgbClr val="DDDDDD"/>
                  </a:outerShdw>
                </a:effectLst>
                <a:cs typeface="+mn-cs"/>
              </a:rPr>
              <a:t>	Empires required networks of military and political communication. These networks encouraged interaction of many kinds over long distances.</a:t>
            </a:r>
          </a:p>
          <a:p>
            <a:pPr eaLnBrk="0" hangingPunct="0">
              <a:defRPr/>
            </a:pPr>
            <a:endParaRPr lang="en-US" b="1" smtClean="0">
              <a:solidFill>
                <a:srgbClr val="995C0C"/>
              </a:solidFill>
              <a:effectLst>
                <a:outerShdw blurRad="38100" dist="38100" dir="2700000" algn="tl">
                  <a:srgbClr val="DDDDDD"/>
                </a:outerShdw>
              </a:effectLst>
              <a:cs typeface="+mn-cs"/>
            </a:endParaRPr>
          </a:p>
          <a:p>
            <a:pPr eaLnBrk="0" hangingPunct="0">
              <a:defRPr/>
            </a:pPr>
            <a:r>
              <a:rPr lang="en-US" b="1" smtClean="0">
                <a:solidFill>
                  <a:srgbClr val="995C0C"/>
                </a:solidFill>
                <a:effectLst>
                  <a:outerShdw blurRad="38100" dist="38100" dir="2700000" algn="tl">
                    <a:srgbClr val="DDDDDD"/>
                  </a:outerShdw>
                </a:effectLst>
                <a:cs typeface="+mn-cs"/>
              </a:rPr>
              <a:t>Writing</a:t>
            </a:r>
            <a:r>
              <a:rPr lang="en-US" smtClean="0">
                <a:solidFill>
                  <a:srgbClr val="995C0C"/>
                </a:solidFill>
                <a:effectLst>
                  <a:outerShdw blurRad="38100" dist="38100" dir="2700000" algn="tl">
                    <a:srgbClr val="DDDDDD"/>
                  </a:outerShdw>
                </a:effectLst>
                <a:cs typeface="+mn-cs"/>
              </a:rPr>
              <a:t>	With the appearance of alphabetic writing systems in Afroeurasia, people could communicate faster and easier than ever before.</a:t>
            </a:r>
          </a:p>
          <a:p>
            <a:pPr>
              <a:defRPr/>
            </a:pPr>
            <a:endParaRPr lang="en-US" b="1" smtClean="0">
              <a:solidFill>
                <a:srgbClr val="995C0C"/>
              </a:solidFill>
              <a:effectLst>
                <a:outerShdw blurRad="38100" dist="38100" dir="2700000" algn="tl">
                  <a:srgbClr val="DDDDDD"/>
                </a:outerShdw>
              </a:effectLst>
              <a:cs typeface="+mn-cs"/>
            </a:endParaRPr>
          </a:p>
          <a:p>
            <a:pPr>
              <a:defRPr/>
            </a:pPr>
            <a:r>
              <a:rPr lang="en-US" b="1" smtClean="0">
                <a:solidFill>
                  <a:srgbClr val="995C0C"/>
                </a:solidFill>
                <a:effectLst>
                  <a:outerShdw blurRad="38100" dist="38100" dir="2700000" algn="tl">
                    <a:srgbClr val="DDDDDD"/>
                  </a:outerShdw>
                </a:effectLst>
                <a:cs typeface="+mn-cs"/>
              </a:rPr>
              <a:t>Religions</a:t>
            </a:r>
            <a:r>
              <a:rPr lang="en-US" smtClean="0">
                <a:solidFill>
                  <a:srgbClr val="995C0C"/>
                </a:solidFill>
                <a:effectLst>
                  <a:outerShdw blurRad="38100" dist="38100" dir="2700000" algn="tl">
                    <a:srgbClr val="DDDDDD"/>
                  </a:outerShdw>
                </a:effectLst>
                <a:cs typeface="+mn-cs"/>
              </a:rPr>
              <a:t>	The appearance of  world religions— Hinduism, Judaism, Buddhism, and Christianity—stimulated cultural interchange across political and cultural boundaries.</a:t>
            </a:r>
          </a:p>
        </p:txBody>
      </p:sp>
      <p:pic>
        <p:nvPicPr>
          <p:cNvPr id="200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09600"/>
            <a:ext cx="12192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CD7C11"/>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2007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91000"/>
            <a:ext cx="1828800" cy="1082675"/>
          </a:xfrm>
          <a:prstGeom prst="rect">
            <a:avLst/>
          </a:prstGeom>
          <a:solidFill>
            <a:schemeClr val="bg1"/>
          </a:solidFill>
          <a:ln>
            <a:noFill/>
          </a:ln>
          <a:extLst>
            <a:ext uri="{91240B29-F687-4f45-9708-019B960494DF}">
              <a14:hiddenLine xmlns:a14="http://schemas.microsoft.com/office/drawing/2010/main" w="9525">
                <a:solidFill>
                  <a:srgbClr val="CD7C11"/>
                </a:solidFill>
                <a:miter lim="800000"/>
                <a:headEnd/>
                <a:tailEnd/>
              </a14:hiddenLine>
            </a:ext>
          </a:extLst>
        </p:spPr>
      </p:pic>
      <p:pic>
        <p:nvPicPr>
          <p:cNvPr id="200712" name="Picture 8">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562600"/>
            <a:ext cx="1066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CD7C11"/>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200713" name="Picture 9"/>
          <p:cNvPicPr>
            <a:picLocks noChangeAspect="1" noChangeArrowheads="1"/>
          </p:cNvPicPr>
          <p:nvPr/>
        </p:nvPicPr>
        <p:blipFill>
          <a:blip r:embed="rId6">
            <a:extLst>
              <a:ext uri="{28A0092B-C50C-407E-A947-70E740481C1C}">
                <a14:useLocalDpi xmlns:a14="http://schemas.microsoft.com/office/drawing/2010/main" val="0"/>
              </a:ext>
            </a:extLst>
          </a:blip>
          <a:srcRect l="13007" t="38156" r="7433"/>
          <a:stretch>
            <a:fillRect/>
          </a:stretch>
        </p:blipFill>
        <p:spPr bwMode="auto">
          <a:xfrm>
            <a:off x="6553200" y="2057400"/>
            <a:ext cx="1690688"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CB6636"/>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nvGrpSpPr>
          <p:cNvPr id="200714" name="Group 10"/>
          <p:cNvGrpSpPr>
            <a:grpSpLocks/>
          </p:cNvGrpSpPr>
          <p:nvPr/>
        </p:nvGrpSpPr>
        <p:grpSpPr bwMode="auto">
          <a:xfrm>
            <a:off x="457200" y="180975"/>
            <a:ext cx="4083050" cy="962025"/>
            <a:chOff x="288" y="258"/>
            <a:chExt cx="2572" cy="606"/>
          </a:xfrm>
        </p:grpSpPr>
        <p:pic>
          <p:nvPicPr>
            <p:cNvPr id="46088" name="Picture 11"/>
            <p:cNvPicPr>
              <a:picLocks noChangeAspect="1" noChangeArrowheads="1"/>
            </p:cNvPicPr>
            <p:nvPr/>
          </p:nvPicPr>
          <p:blipFill>
            <a:blip r:embed="rId7">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6" name="Text Box 12"/>
            <p:cNvSpPr txBox="1">
              <a:spLocks noChangeArrowheads="1"/>
            </p:cNvSpPr>
            <p:nvPr/>
          </p:nvSpPr>
          <p:spPr bwMode="auto">
            <a:xfrm>
              <a:off x="846" y="258"/>
              <a:ext cx="20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a:t>
              </a:r>
              <a:endParaRPr lang="en-US" sz="2400">
                <a:solidFill>
                  <a:srgbClr val="995C0C"/>
                </a:solidFill>
                <a:cs typeface="+mn-cs"/>
              </a:endParaRPr>
            </a:p>
          </p:txBody>
        </p:sp>
      </p:grpSp>
    </p:spTree>
    <p:extLst>
      <p:ext uri="{BB962C8B-B14F-4D97-AF65-F5344CB8AC3E}">
        <p14:creationId xmlns:p14="http://schemas.microsoft.com/office/powerpoint/2010/main" val="1090295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070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071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071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0071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00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7540E764-9E07-3A43-81C9-9617CBF9EAA6}" type="slidenum">
              <a:rPr lang="en-US"/>
              <a:pPr>
                <a:defRPr/>
              </a:pPr>
              <a:t>3</a:t>
            </a:fld>
            <a:endParaRPr lang="en-US"/>
          </a:p>
        </p:txBody>
      </p:sp>
      <p:sp>
        <p:nvSpPr>
          <p:cNvPr id="201730" name="Text Box 2"/>
          <p:cNvSpPr txBox="1">
            <a:spLocks noChangeArrowheads="1"/>
          </p:cNvSpPr>
          <p:nvPr/>
        </p:nvSpPr>
        <p:spPr bwMode="auto">
          <a:xfrm>
            <a:off x="457200" y="1447800"/>
            <a:ext cx="228282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b="1">
                <a:solidFill>
                  <a:srgbClr val="995C0C"/>
                </a:solidFill>
                <a:effectLst>
                  <a:outerShdw blurRad="38100" dist="38100" dir="2700000" algn="tl">
                    <a:srgbClr val="DDDDDD"/>
                  </a:outerShdw>
                </a:effectLst>
                <a:cs typeface="+mn-cs"/>
              </a:rPr>
              <a:t>In the Americas...</a:t>
            </a:r>
          </a:p>
        </p:txBody>
      </p:sp>
      <p:sp>
        <p:nvSpPr>
          <p:cNvPr id="201731" name="Text Box 3"/>
          <p:cNvSpPr txBox="1">
            <a:spLocks noChangeArrowheads="1"/>
          </p:cNvSpPr>
          <p:nvPr/>
        </p:nvSpPr>
        <p:spPr bwMode="auto">
          <a:xfrm>
            <a:off x="3429000" y="4038600"/>
            <a:ext cx="5257800" cy="1828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0" hangingPunct="0">
              <a:defRPr/>
            </a:pPr>
            <a:r>
              <a:rPr lang="en-US" sz="2000">
                <a:solidFill>
                  <a:srgbClr val="995C0C"/>
                </a:solidFill>
                <a:effectLst>
                  <a:outerShdw blurRad="38100" dist="38100" dir="2700000" algn="tl">
                    <a:srgbClr val="DDDDDD"/>
                  </a:outerShdw>
                </a:effectLst>
                <a:cs typeface="+mn-cs"/>
              </a:rPr>
              <a:t>The Tiwanakans in what is today Bolivia also began to build trade routes during Big Era Four. Llama caravans brought produce, wood, metals, and fish from outlying villages to the city of Tiwanaku.</a:t>
            </a:r>
            <a:r>
              <a:rPr lang="en-US">
                <a:solidFill>
                  <a:srgbClr val="995C0C"/>
                </a:solidFill>
                <a:effectLst>
                  <a:outerShdw blurRad="38100" dist="38100" dir="2700000" algn="tl">
                    <a:srgbClr val="DDDDDD"/>
                  </a:outerShdw>
                </a:effectLst>
                <a:cs typeface="+mn-cs"/>
              </a:rPr>
              <a:t>  </a:t>
            </a:r>
          </a:p>
        </p:txBody>
      </p:sp>
      <p:pic>
        <p:nvPicPr>
          <p:cNvPr id="201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06838"/>
            <a:ext cx="2654300" cy="1808162"/>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01733" name="Text Box 5"/>
          <p:cNvSpPr txBox="1">
            <a:spLocks noChangeArrowheads="1"/>
          </p:cNvSpPr>
          <p:nvPr/>
        </p:nvSpPr>
        <p:spPr bwMode="auto">
          <a:xfrm>
            <a:off x="457200" y="2057400"/>
            <a:ext cx="6172200" cy="16160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000">
                <a:solidFill>
                  <a:srgbClr val="995C0C"/>
                </a:solidFill>
                <a:effectLst>
                  <a:outerShdw blurRad="38100" dist="38100" dir="2700000" algn="tl">
                    <a:srgbClr val="DDDDDD"/>
                  </a:outerShdw>
                </a:effectLst>
                <a:cs typeface="+mn-cs"/>
              </a:rPr>
              <a:t>The Olmec of Mexico developed extensive trade networks that extended hundreds of miles from Olmec territory. They imported jade and other raw materials for their crafts. Their exports included pottery and sculpture.</a:t>
            </a:r>
          </a:p>
        </p:txBody>
      </p:sp>
      <p:pic>
        <p:nvPicPr>
          <p:cNvPr id="2017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838200"/>
            <a:ext cx="180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5" name="Group 8"/>
          <p:cNvGrpSpPr>
            <a:grpSpLocks/>
          </p:cNvGrpSpPr>
          <p:nvPr/>
        </p:nvGrpSpPr>
        <p:grpSpPr bwMode="auto">
          <a:xfrm>
            <a:off x="457200" y="409575"/>
            <a:ext cx="4268788" cy="962025"/>
            <a:chOff x="288" y="258"/>
            <a:chExt cx="2689" cy="606"/>
          </a:xfrm>
        </p:grpSpPr>
        <p:pic>
          <p:nvPicPr>
            <p:cNvPr id="48136" name="Picture 9"/>
            <p:cNvPicPr>
              <a:picLocks noChangeAspect="1" noChangeArrowheads="1"/>
            </p:cNvPicPr>
            <p:nvPr/>
          </p:nvPicPr>
          <p:blipFill>
            <a:blip r:embed="rId5">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8" name="Text Box 10"/>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Tree>
    <p:extLst>
      <p:ext uri="{BB962C8B-B14F-4D97-AF65-F5344CB8AC3E}">
        <p14:creationId xmlns:p14="http://schemas.microsoft.com/office/powerpoint/2010/main" val="437974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1000"/>
                                        <p:tgtEl>
                                          <p:spTgt spid="20173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1733"/>
                                        </p:tgtEl>
                                        <p:attrNameLst>
                                          <p:attrName>style.visibility</p:attrName>
                                        </p:attrNameLst>
                                      </p:cBhvr>
                                      <p:to>
                                        <p:strVal val="visible"/>
                                      </p:to>
                                    </p:set>
                                    <p:animEffect transition="in" filter="fade">
                                      <p:cBhvr>
                                        <p:cTn id="11" dur="1000"/>
                                        <p:tgtEl>
                                          <p:spTgt spid="201733"/>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1734"/>
                                        </p:tgtEl>
                                        <p:attrNameLst>
                                          <p:attrName>style.visibility</p:attrName>
                                        </p:attrNameLst>
                                      </p:cBhvr>
                                      <p:to>
                                        <p:strVal val="visible"/>
                                      </p:to>
                                    </p:set>
                                    <p:animEffect transition="in" filter="fade">
                                      <p:cBhvr>
                                        <p:cTn id="15" dur="1000"/>
                                        <p:tgtEl>
                                          <p:spTgt spid="2017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1731"/>
                                        </p:tgtEl>
                                        <p:attrNameLst>
                                          <p:attrName>style.visibility</p:attrName>
                                        </p:attrNameLst>
                                      </p:cBhvr>
                                      <p:to>
                                        <p:strVal val="visible"/>
                                      </p:to>
                                    </p:set>
                                    <p:animEffect transition="in" filter="fade">
                                      <p:cBhvr>
                                        <p:cTn id="20" dur="1000"/>
                                        <p:tgtEl>
                                          <p:spTgt spid="201731"/>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1732"/>
                                        </p:tgtEl>
                                        <p:attrNameLst>
                                          <p:attrName>style.visibility</p:attrName>
                                        </p:attrNameLst>
                                      </p:cBhvr>
                                      <p:to>
                                        <p:strVal val="visible"/>
                                      </p:to>
                                    </p:set>
                                    <p:animEffect transition="in" filter="fade">
                                      <p:cBhvr>
                                        <p:cTn id="24" dur="10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p:bldP spid="2017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F85410DD-015B-AA4B-8F58-414CDDC13C76}" type="slidenum">
              <a:rPr lang="en-US"/>
              <a:pPr>
                <a:defRPr/>
              </a:pPr>
              <a:t>4</a:t>
            </a:fld>
            <a:endParaRPr lang="en-US"/>
          </a:p>
        </p:txBody>
      </p:sp>
      <p:pic>
        <p:nvPicPr>
          <p:cNvPr id="202754"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t="12320" r="10001"/>
          <a:stretch>
            <a:fillRect/>
          </a:stretch>
        </p:blipFill>
        <p:spPr bwMode="auto">
          <a:xfrm>
            <a:off x="3505200" y="1600200"/>
            <a:ext cx="5181600" cy="3641725"/>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02755" name="Text Box 3"/>
          <p:cNvSpPr txBox="1">
            <a:spLocks noChangeArrowheads="1"/>
          </p:cNvSpPr>
          <p:nvPr/>
        </p:nvSpPr>
        <p:spPr bwMode="auto">
          <a:xfrm>
            <a:off x="457200" y="1600200"/>
            <a:ext cx="2819400" cy="2819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r>
              <a:rPr lang="en-US" sz="2400">
                <a:solidFill>
                  <a:srgbClr val="995C0C"/>
                </a:solidFill>
                <a:effectLst>
                  <a:outerShdw blurRad="38100" dist="38100" dir="2700000" algn="tl">
                    <a:srgbClr val="DDDDDD"/>
                  </a:outerShdw>
                </a:effectLst>
                <a:cs typeface="+mn-cs"/>
              </a:rPr>
              <a:t>The silk road, Persian royal road, Roman roads, and shipping routes combined to form extensive interregional networks of exchange in Afroeurasia.</a:t>
            </a:r>
          </a:p>
          <a:p>
            <a:pPr eaLnBrk="0" hangingPunct="0">
              <a:defRPr/>
            </a:pPr>
            <a:endParaRPr lang="en-US" sz="2400">
              <a:solidFill>
                <a:srgbClr val="995C0C"/>
              </a:solidFill>
              <a:effectLst>
                <a:outerShdw blurRad="38100" dist="38100" dir="2700000" algn="tl">
                  <a:srgbClr val="DDDDDD"/>
                </a:outerShdw>
              </a:effectLst>
              <a:cs typeface="+mn-cs"/>
            </a:endParaRPr>
          </a:p>
        </p:txBody>
      </p:sp>
      <p:grpSp>
        <p:nvGrpSpPr>
          <p:cNvPr id="50180" name="Group 8"/>
          <p:cNvGrpSpPr>
            <a:grpSpLocks/>
          </p:cNvGrpSpPr>
          <p:nvPr/>
        </p:nvGrpSpPr>
        <p:grpSpPr bwMode="auto">
          <a:xfrm>
            <a:off x="457200" y="409575"/>
            <a:ext cx="4268788" cy="962025"/>
            <a:chOff x="288" y="258"/>
            <a:chExt cx="2689" cy="606"/>
          </a:xfrm>
        </p:grpSpPr>
        <p:pic>
          <p:nvPicPr>
            <p:cNvPr id="50182" name="Picture 9"/>
            <p:cNvPicPr>
              <a:picLocks noChangeAspect="1" noChangeArrowheads="1"/>
            </p:cNvPicPr>
            <p:nvPr/>
          </p:nvPicPr>
          <p:blipFill>
            <a:blip r:embed="rId4">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2" name="Text Box 10"/>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
        <p:nvSpPr>
          <p:cNvPr id="202763" name="Rectangle 11"/>
          <p:cNvSpPr>
            <a:spLocks noChangeArrowheads="1"/>
          </p:cNvSpPr>
          <p:nvPr/>
        </p:nvSpPr>
        <p:spPr bwMode="auto">
          <a:xfrm>
            <a:off x="4191000" y="54102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400">
                <a:solidFill>
                  <a:srgbClr val="995C0C"/>
                </a:solidFill>
                <a:effectLst>
                  <a:outerShdw blurRad="38100" dist="38100" dir="2700000" algn="tl">
                    <a:srgbClr val="DDDDDD"/>
                  </a:outerShdw>
                </a:effectLst>
                <a:cs typeface="+mn-cs"/>
              </a:rPr>
              <a:t>A wide variety of goods flowed along these networks… </a:t>
            </a:r>
          </a:p>
        </p:txBody>
      </p:sp>
    </p:spTree>
    <p:extLst>
      <p:ext uri="{BB962C8B-B14F-4D97-AF65-F5344CB8AC3E}">
        <p14:creationId xmlns:p14="http://schemas.microsoft.com/office/powerpoint/2010/main" val="2718674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02754"/>
                                        </p:tgtEl>
                                        <p:attrNameLst>
                                          <p:attrName>style.visibility</p:attrName>
                                        </p:attrNameLst>
                                      </p:cBhvr>
                                      <p:to>
                                        <p:strVal val="visible"/>
                                      </p:to>
                                    </p:set>
                                    <p:animEffect transition="in" filter="fade">
                                      <p:cBhvr>
                                        <p:cTn id="11" dur="1000"/>
                                        <p:tgtEl>
                                          <p:spTgt spid="20275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2763"/>
                                        </p:tgtEl>
                                        <p:attrNameLst>
                                          <p:attrName>style.visibility</p:attrName>
                                        </p:attrNameLst>
                                      </p:cBhvr>
                                      <p:to>
                                        <p:strVal val="visible"/>
                                      </p:to>
                                    </p:set>
                                    <p:animEffect transition="in" filter="fade">
                                      <p:cBhvr>
                                        <p:cTn id="15" dur="1000"/>
                                        <p:tgtEl>
                                          <p:spTgt spid="20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P spid="2027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7F71690C-18FE-2746-93E9-F0B9324FDBA5}" type="slidenum">
              <a:rPr lang="en-US"/>
              <a:pPr>
                <a:defRPr/>
              </a:pPr>
              <a:t>5</a:t>
            </a:fld>
            <a:endParaRPr lang="en-US"/>
          </a:p>
        </p:txBody>
      </p:sp>
      <p:pic>
        <p:nvPicPr>
          <p:cNvPr id="203778" name="Picture 2"/>
          <p:cNvPicPr>
            <a:picLocks noChangeAspect="1" noChangeArrowheads="1"/>
          </p:cNvPicPr>
          <p:nvPr/>
        </p:nvPicPr>
        <p:blipFill>
          <a:blip r:embed="rId3">
            <a:lum contrast="-30000"/>
            <a:extLst>
              <a:ext uri="{28A0092B-C50C-407E-A947-70E740481C1C}">
                <a14:useLocalDpi xmlns:a14="http://schemas.microsoft.com/office/drawing/2010/main" val="0"/>
              </a:ext>
            </a:extLst>
          </a:blip>
          <a:srcRect t="14478"/>
          <a:stretch>
            <a:fillRect/>
          </a:stretch>
        </p:blipFill>
        <p:spPr bwMode="auto">
          <a:xfrm>
            <a:off x="304800" y="1905000"/>
            <a:ext cx="86106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Group 10"/>
          <p:cNvGrpSpPr>
            <a:grpSpLocks/>
          </p:cNvGrpSpPr>
          <p:nvPr/>
        </p:nvGrpSpPr>
        <p:grpSpPr bwMode="auto">
          <a:xfrm>
            <a:off x="457200" y="457200"/>
            <a:ext cx="3470275" cy="914400"/>
            <a:chOff x="288" y="288"/>
            <a:chExt cx="2186" cy="576"/>
          </a:xfrm>
        </p:grpSpPr>
        <p:pic>
          <p:nvPicPr>
            <p:cNvPr id="52229" name="Picture 11"/>
            <p:cNvPicPr>
              <a:picLocks noChangeAspect="1" noChangeArrowheads="1"/>
            </p:cNvPicPr>
            <p:nvPr/>
          </p:nvPicPr>
          <p:blipFill>
            <a:blip r:embed="rId4">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8" name="Text Box 12"/>
            <p:cNvSpPr txBox="1">
              <a:spLocks noChangeArrowheads="1"/>
            </p:cNvSpPr>
            <p:nvPr/>
          </p:nvSpPr>
          <p:spPr bwMode="auto">
            <a:xfrm>
              <a:off x="846" y="304"/>
              <a:ext cx="16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995C0C"/>
                  </a:solidFill>
                  <a:effectLst>
                    <a:outerShdw blurRad="38100" dist="38100" dir="2700000" algn="tl">
                      <a:srgbClr val="DDDDDD"/>
                    </a:outerShdw>
                  </a:effectLst>
                  <a:cs typeface="+mn-cs"/>
                </a:rPr>
                <a:t>Expanding Networks: </a:t>
              </a:r>
              <a:br>
                <a:rPr lang="en-US" b="1">
                  <a:solidFill>
                    <a:srgbClr val="995C0C"/>
                  </a:solidFill>
                  <a:effectLst>
                    <a:outerShdw blurRad="38100" dist="38100" dir="2700000" algn="tl">
                      <a:srgbClr val="DDDDDD"/>
                    </a:outerShdw>
                  </a:effectLst>
                  <a:cs typeface="+mn-cs"/>
                </a:rPr>
              </a:br>
              <a:r>
                <a:rPr lang="en-US" b="1">
                  <a:solidFill>
                    <a:srgbClr val="995C0C"/>
                  </a:solidFill>
                  <a:effectLst>
                    <a:outerShdw blurRad="38100" dist="38100" dir="2700000" algn="tl">
                      <a:srgbClr val="DDDDDD"/>
                    </a:outerShdw>
                  </a:effectLst>
                  <a:cs typeface="+mn-cs"/>
                </a:rPr>
                <a:t>Routes</a:t>
              </a:r>
              <a:endParaRPr lang="en-US">
                <a:solidFill>
                  <a:srgbClr val="995C0C"/>
                </a:solidFill>
                <a:cs typeface="+mn-cs"/>
              </a:endParaRPr>
            </a:p>
          </p:txBody>
        </p:sp>
      </p:grpSp>
      <p:sp>
        <p:nvSpPr>
          <p:cNvPr id="203789" name="Text Box 13"/>
          <p:cNvSpPr txBox="1">
            <a:spLocks noChangeArrowheads="1"/>
          </p:cNvSpPr>
          <p:nvPr/>
        </p:nvSpPr>
        <p:spPr bwMode="auto">
          <a:xfrm>
            <a:off x="4114800" y="304800"/>
            <a:ext cx="47164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995C0C"/>
                </a:solidFill>
                <a:effectLst>
                  <a:outerShdw blurRad="38100" dist="38100" dir="2700000" algn="tl">
                    <a:srgbClr val="DDDDDD"/>
                  </a:outerShdw>
                </a:effectLst>
                <a:cs typeface="+mn-cs"/>
              </a:rPr>
              <a:t>On the map are some of the </a:t>
            </a:r>
          </a:p>
          <a:p>
            <a:pPr>
              <a:defRPr/>
            </a:pPr>
            <a:r>
              <a:rPr lang="en-US" sz="2800">
                <a:solidFill>
                  <a:srgbClr val="995C0C"/>
                </a:solidFill>
                <a:effectLst>
                  <a:outerShdw blurRad="38100" dist="38100" dir="2700000" algn="tl">
                    <a:srgbClr val="DDDDDD"/>
                  </a:outerShdw>
                </a:effectLst>
                <a:cs typeface="+mn-cs"/>
              </a:rPr>
              <a:t>goods traded along the </a:t>
            </a:r>
          </a:p>
          <a:p>
            <a:pPr>
              <a:defRPr/>
            </a:pPr>
            <a:r>
              <a:rPr lang="en-US" sz="2800">
                <a:solidFill>
                  <a:srgbClr val="995C0C"/>
                </a:solidFill>
                <a:effectLst>
                  <a:outerShdw blurRad="38100" dist="38100" dir="2700000" algn="tl">
                    <a:srgbClr val="DDDDDD"/>
                  </a:outerShdw>
                </a:effectLst>
                <a:cs typeface="+mn-cs"/>
              </a:rPr>
              <a:t>Afroeurasian networks.</a:t>
            </a:r>
          </a:p>
        </p:txBody>
      </p:sp>
    </p:spTree>
    <p:extLst>
      <p:ext uri="{BB962C8B-B14F-4D97-AF65-F5344CB8AC3E}">
        <p14:creationId xmlns:p14="http://schemas.microsoft.com/office/powerpoint/2010/main" val="2258825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10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A8FF06C-BC8E-FA45-B0FC-88F063CC3219}" type="slidenum">
              <a:rPr lang="en-US"/>
              <a:pPr>
                <a:defRPr/>
              </a:pPr>
              <a:t>6</a:t>
            </a:fld>
            <a:endParaRPr lang="en-US"/>
          </a:p>
        </p:txBody>
      </p:sp>
      <p:sp>
        <p:nvSpPr>
          <p:cNvPr id="252931" name="Rectangle 3"/>
          <p:cNvSpPr>
            <a:spLocks noGrp="1" noChangeArrowheads="1"/>
          </p:cNvSpPr>
          <p:nvPr>
            <p:ph type="body" idx="1"/>
          </p:nvPr>
        </p:nvSpPr>
        <p:spPr>
          <a:xfrm>
            <a:off x="304800" y="1295400"/>
            <a:ext cx="8534400" cy="3886200"/>
          </a:xfrm>
        </p:spPr>
        <p:txBody>
          <a:bodyPr/>
          <a:lstStyle/>
          <a:p>
            <a:pPr eaLnBrk="1" hangingPunct="1">
              <a:lnSpc>
                <a:spcPct val="90000"/>
              </a:lnSpc>
              <a:defRPr/>
            </a:pPr>
            <a:r>
              <a:rPr lang="en-US" sz="2400" smtClean="0">
                <a:solidFill>
                  <a:srgbClr val="995C0C"/>
                </a:solidFill>
                <a:cs typeface="+mn-cs"/>
              </a:rPr>
              <a:t>A number of large states, or empires, appeared in Big Era Four.</a:t>
            </a:r>
          </a:p>
          <a:p>
            <a:pPr eaLnBrk="1" hangingPunct="1">
              <a:lnSpc>
                <a:spcPct val="90000"/>
              </a:lnSpc>
              <a:defRPr/>
            </a:pPr>
            <a:r>
              <a:rPr lang="en-US" sz="2400" smtClean="0">
                <a:solidFill>
                  <a:srgbClr val="995C0C"/>
                </a:solidFill>
                <a:cs typeface="+mn-cs"/>
              </a:rPr>
              <a:t>Empire-builders had to move troops and supplies, dispatch messages, gather intelligence, and collect taxes.</a:t>
            </a:r>
          </a:p>
          <a:p>
            <a:pPr eaLnBrk="1" hangingPunct="1">
              <a:lnSpc>
                <a:spcPct val="90000"/>
              </a:lnSpc>
              <a:defRPr/>
            </a:pPr>
            <a:r>
              <a:rPr lang="en-US" sz="2400" smtClean="0">
                <a:solidFill>
                  <a:srgbClr val="995C0C"/>
                </a:solidFill>
                <a:cs typeface="+mn-cs"/>
              </a:rPr>
              <a:t>These tasks required good systems of communication and transport by land and sea.</a:t>
            </a:r>
          </a:p>
          <a:p>
            <a:pPr eaLnBrk="1" hangingPunct="1">
              <a:lnSpc>
                <a:spcPct val="90000"/>
              </a:lnSpc>
              <a:defRPr/>
            </a:pPr>
            <a:r>
              <a:rPr lang="en-US" sz="2400" smtClean="0">
                <a:solidFill>
                  <a:srgbClr val="995C0C"/>
                </a:solidFill>
                <a:cs typeface="+mn-cs"/>
              </a:rPr>
              <a:t>These systems were created mainly to serve the empire</a:t>
            </a:r>
            <a:r>
              <a:rPr lang="ja-JP" altLang="en-US" sz="2400" smtClean="0">
                <a:solidFill>
                  <a:srgbClr val="995C0C"/>
                </a:solidFill>
                <a:cs typeface="+mn-cs"/>
              </a:rPr>
              <a:t>’</a:t>
            </a:r>
            <a:r>
              <a:rPr lang="en-US" sz="2400" smtClean="0">
                <a:solidFill>
                  <a:srgbClr val="995C0C"/>
                </a:solidFill>
                <a:cs typeface="+mn-cs"/>
              </a:rPr>
              <a:t>s government and army.</a:t>
            </a:r>
          </a:p>
          <a:p>
            <a:pPr eaLnBrk="1" hangingPunct="1">
              <a:lnSpc>
                <a:spcPct val="90000"/>
              </a:lnSpc>
              <a:defRPr/>
            </a:pPr>
            <a:r>
              <a:rPr lang="en-US" sz="2400" smtClean="0">
                <a:solidFill>
                  <a:srgbClr val="995C0C"/>
                </a:solidFill>
                <a:cs typeface="+mn-cs"/>
              </a:rPr>
              <a:t>But they also served as highways of commerce, cultural exchange, and migration.</a:t>
            </a:r>
          </a:p>
        </p:txBody>
      </p:sp>
      <p:grpSp>
        <p:nvGrpSpPr>
          <p:cNvPr id="54275" name="Group 4"/>
          <p:cNvGrpSpPr>
            <a:grpSpLocks/>
          </p:cNvGrpSpPr>
          <p:nvPr/>
        </p:nvGrpSpPr>
        <p:grpSpPr bwMode="auto">
          <a:xfrm>
            <a:off x="457200" y="104775"/>
            <a:ext cx="4268788" cy="962025"/>
            <a:chOff x="288" y="258"/>
            <a:chExt cx="2689" cy="606"/>
          </a:xfrm>
        </p:grpSpPr>
        <p:pic>
          <p:nvPicPr>
            <p:cNvPr id="54278" name="Picture 5"/>
            <p:cNvPicPr>
              <a:picLocks noChangeAspect="1" noChangeArrowheads="1"/>
            </p:cNvPicPr>
            <p:nvPr/>
          </p:nvPicPr>
          <p:blipFill>
            <a:blip r:embed="rId3">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4" name="Text Box 6"/>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pic>
        <p:nvPicPr>
          <p:cNvPr id="252935" name="Picture 7" descr="mundo-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037138"/>
            <a:ext cx="18288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6" name="AutoShape 8"/>
          <p:cNvSpPr>
            <a:spLocks noChangeArrowheads="1"/>
          </p:cNvSpPr>
          <p:nvPr/>
        </p:nvSpPr>
        <p:spPr bwMode="auto">
          <a:xfrm>
            <a:off x="304800" y="5410200"/>
            <a:ext cx="5791200" cy="1295400"/>
          </a:xfrm>
          <a:prstGeom prst="wedgeEllipseCallout">
            <a:avLst>
              <a:gd name="adj1" fmla="val 59236"/>
              <a:gd name="adj2" fmla="val -35782"/>
            </a:avLst>
          </a:prstGeom>
          <a:solidFill>
            <a:schemeClr val="bg1"/>
          </a:solidFill>
          <a:ln w="9525">
            <a:solidFill>
              <a:srgbClr val="0A56A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a:solidFill>
                  <a:srgbClr val="0A56A4"/>
                </a:solidFill>
                <a:cs typeface="+mn-cs"/>
              </a:rPr>
              <a:t>An empire is a state that unites many territories and diverse peoples under one ruler or government.</a:t>
            </a:r>
          </a:p>
        </p:txBody>
      </p:sp>
    </p:spTree>
    <p:extLst>
      <p:ext uri="{BB962C8B-B14F-4D97-AF65-F5344CB8AC3E}">
        <p14:creationId xmlns:p14="http://schemas.microsoft.com/office/powerpoint/2010/main" val="3746288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1000"/>
                                        <p:tgtEl>
                                          <p:spTgt spid="252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fade">
                                      <p:cBhvr>
                                        <p:cTn id="12" dur="1000"/>
                                        <p:tgtEl>
                                          <p:spTgt spid="252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2931">
                                            <p:txEl>
                                              <p:pRg st="2" end="2"/>
                                            </p:txEl>
                                          </p:spTgt>
                                        </p:tgtEl>
                                        <p:attrNameLst>
                                          <p:attrName>style.visibility</p:attrName>
                                        </p:attrNameLst>
                                      </p:cBhvr>
                                      <p:to>
                                        <p:strVal val="visible"/>
                                      </p:to>
                                    </p:set>
                                    <p:animEffect transition="in" filter="fade">
                                      <p:cBhvr>
                                        <p:cTn id="17" dur="1000"/>
                                        <p:tgtEl>
                                          <p:spTgt spid="252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31">
                                            <p:txEl>
                                              <p:pRg st="3" end="3"/>
                                            </p:txEl>
                                          </p:spTgt>
                                        </p:tgtEl>
                                        <p:attrNameLst>
                                          <p:attrName>style.visibility</p:attrName>
                                        </p:attrNameLst>
                                      </p:cBhvr>
                                      <p:to>
                                        <p:strVal val="visible"/>
                                      </p:to>
                                    </p:set>
                                    <p:animEffect transition="in" filter="fade">
                                      <p:cBhvr>
                                        <p:cTn id="22" dur="1000"/>
                                        <p:tgtEl>
                                          <p:spTgt spid="252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2931">
                                            <p:txEl>
                                              <p:pRg st="4" end="4"/>
                                            </p:txEl>
                                          </p:spTgt>
                                        </p:tgtEl>
                                        <p:attrNameLst>
                                          <p:attrName>style.visibility</p:attrName>
                                        </p:attrNameLst>
                                      </p:cBhvr>
                                      <p:to>
                                        <p:strVal val="visible"/>
                                      </p:to>
                                    </p:set>
                                    <p:animEffect transition="in" filter="fade">
                                      <p:cBhvr>
                                        <p:cTn id="27" dur="1000"/>
                                        <p:tgtEl>
                                          <p:spTgt spid="2529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nodeType="clickEffect">
                                  <p:stCondLst>
                                    <p:cond delay="0"/>
                                  </p:stCondLst>
                                  <p:childTnLst>
                                    <p:set>
                                      <p:cBhvr>
                                        <p:cTn id="31" dur="1" fill="hold">
                                          <p:stCondLst>
                                            <p:cond delay="0"/>
                                          </p:stCondLst>
                                        </p:cTn>
                                        <p:tgtEl>
                                          <p:spTgt spid="252935"/>
                                        </p:tgtEl>
                                        <p:attrNameLst>
                                          <p:attrName>style.visibility</p:attrName>
                                        </p:attrNameLst>
                                      </p:cBhvr>
                                      <p:to>
                                        <p:strVal val="visible"/>
                                      </p:to>
                                    </p:set>
                                    <p:animEffect transition="in" filter="fade">
                                      <p:cBhvr>
                                        <p:cTn id="32" dur="2000"/>
                                        <p:tgtEl>
                                          <p:spTgt spid="252935"/>
                                        </p:tgtEl>
                                      </p:cBhvr>
                                    </p:animEffect>
                                    <p:anim calcmode="lin" valueType="num">
                                      <p:cBhvr>
                                        <p:cTn id="33" dur="2000" fill="hold"/>
                                        <p:tgtEl>
                                          <p:spTgt spid="252935"/>
                                        </p:tgtEl>
                                        <p:attrNameLst>
                                          <p:attrName>style.rotation</p:attrName>
                                        </p:attrNameLst>
                                      </p:cBhvr>
                                      <p:tavLst>
                                        <p:tav tm="0">
                                          <p:val>
                                            <p:fltVal val="720"/>
                                          </p:val>
                                        </p:tav>
                                        <p:tav tm="100000">
                                          <p:val>
                                            <p:fltVal val="0"/>
                                          </p:val>
                                        </p:tav>
                                      </p:tavLst>
                                    </p:anim>
                                    <p:anim calcmode="lin" valueType="num">
                                      <p:cBhvr>
                                        <p:cTn id="34" dur="2000" fill="hold"/>
                                        <p:tgtEl>
                                          <p:spTgt spid="252935"/>
                                        </p:tgtEl>
                                        <p:attrNameLst>
                                          <p:attrName>ppt_h</p:attrName>
                                        </p:attrNameLst>
                                      </p:cBhvr>
                                      <p:tavLst>
                                        <p:tav tm="0">
                                          <p:val>
                                            <p:fltVal val="0"/>
                                          </p:val>
                                        </p:tav>
                                        <p:tav tm="100000">
                                          <p:val>
                                            <p:strVal val="#ppt_h"/>
                                          </p:val>
                                        </p:tav>
                                      </p:tavLst>
                                    </p:anim>
                                    <p:anim calcmode="lin" valueType="num">
                                      <p:cBhvr>
                                        <p:cTn id="35" dur="2000" fill="hold"/>
                                        <p:tgtEl>
                                          <p:spTgt spid="252935"/>
                                        </p:tgtEl>
                                        <p:attrNameLst>
                                          <p:attrName>ppt_w</p:attrName>
                                        </p:attrNameLst>
                                      </p:cBhvr>
                                      <p:tavLst>
                                        <p:tav tm="0">
                                          <p:val>
                                            <p:fltVal val="0"/>
                                          </p:val>
                                        </p:tav>
                                        <p:tav tm="100000">
                                          <p:val>
                                            <p:strVal val="#ppt_w"/>
                                          </p:val>
                                        </p:tav>
                                      </p:tavLst>
                                    </p:anim>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52936"/>
                                        </p:tgtEl>
                                        <p:attrNameLst>
                                          <p:attrName>style.visibility</p:attrName>
                                        </p:attrNameLst>
                                      </p:cBhvr>
                                      <p:to>
                                        <p:strVal val="visible"/>
                                      </p:to>
                                    </p:set>
                                    <p:animEffect transition="in" filter="fade">
                                      <p:cBhvr>
                                        <p:cTn id="39" dur="1000"/>
                                        <p:tgtEl>
                                          <p:spTgt spid="25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1E5A87BC-85A5-034D-9890-B0F3CF7DB436}" type="slidenum">
              <a:rPr lang="en-US"/>
              <a:pPr>
                <a:defRPr/>
              </a:pPr>
              <a:t>7</a:t>
            </a:fld>
            <a:endParaRPr lang="en-US"/>
          </a:p>
        </p:txBody>
      </p:sp>
      <p:sp>
        <p:nvSpPr>
          <p:cNvPr id="204802" name="Text Box 2"/>
          <p:cNvSpPr txBox="1">
            <a:spLocks noChangeArrowheads="1"/>
          </p:cNvSpPr>
          <p:nvPr/>
        </p:nvSpPr>
        <p:spPr bwMode="auto">
          <a:xfrm>
            <a:off x="304800" y="1981200"/>
            <a:ext cx="2971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000">
                <a:solidFill>
                  <a:srgbClr val="995C0C"/>
                </a:solidFill>
                <a:effectLst>
                  <a:outerShdw blurRad="38100" dist="38100" dir="2700000" algn="tl">
                    <a:srgbClr val="DDDDDD"/>
                  </a:outerShdw>
                </a:effectLst>
                <a:cs typeface="+mn-cs"/>
              </a:rPr>
              <a:t>The Romans built an extensive network of roads. Over 50,000 miles of paved roads, tracks, and trails radiated from the Forum in the center of Rome to all parts of the empire.</a:t>
            </a:r>
          </a:p>
        </p:txBody>
      </p:sp>
      <p:sp>
        <p:nvSpPr>
          <p:cNvPr id="204804" name="Text Box 4"/>
          <p:cNvSpPr txBox="1">
            <a:spLocks noChangeArrowheads="1"/>
          </p:cNvSpPr>
          <p:nvPr/>
        </p:nvSpPr>
        <p:spPr bwMode="auto">
          <a:xfrm>
            <a:off x="228600" y="1371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3200" b="1">
                <a:solidFill>
                  <a:srgbClr val="995C0C"/>
                </a:solidFill>
                <a:effectLst>
                  <a:outerShdw blurRad="38100" dist="38100" dir="2700000" algn="tl">
                    <a:srgbClr val="DDDDDD"/>
                  </a:outerShdw>
                </a:effectLst>
                <a:cs typeface="+mn-cs"/>
              </a:rPr>
              <a:t>Roman Roads</a:t>
            </a:r>
          </a:p>
        </p:txBody>
      </p:sp>
      <p:grpSp>
        <p:nvGrpSpPr>
          <p:cNvPr id="56324" name="Group 13"/>
          <p:cNvGrpSpPr>
            <a:grpSpLocks/>
          </p:cNvGrpSpPr>
          <p:nvPr/>
        </p:nvGrpSpPr>
        <p:grpSpPr bwMode="auto">
          <a:xfrm>
            <a:off x="533400" y="257175"/>
            <a:ext cx="4268788" cy="962025"/>
            <a:chOff x="288" y="258"/>
            <a:chExt cx="2689" cy="606"/>
          </a:xfrm>
        </p:grpSpPr>
        <p:pic>
          <p:nvPicPr>
            <p:cNvPr id="56327" name="Picture 14"/>
            <p:cNvPicPr>
              <a:picLocks noChangeAspect="1" noChangeArrowheads="1"/>
            </p:cNvPicPr>
            <p:nvPr/>
          </p:nvPicPr>
          <p:blipFill>
            <a:blip r:embed="rId3">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5" name="Text Box 15"/>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pic>
        <p:nvPicPr>
          <p:cNvPr id="2048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838200"/>
            <a:ext cx="5562600" cy="4167188"/>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l="12350" b="6897"/>
          <a:stretch>
            <a:fillRect/>
          </a:stretch>
        </p:blipFill>
        <p:spPr bwMode="auto">
          <a:xfrm>
            <a:off x="838200" y="4648200"/>
            <a:ext cx="1681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865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fade">
                                      <p:cBhvr>
                                        <p:cTn id="7" dur="1000"/>
                                        <p:tgtEl>
                                          <p:spTgt spid="20480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4802"/>
                                        </p:tgtEl>
                                        <p:attrNameLst>
                                          <p:attrName>style.visibility</p:attrName>
                                        </p:attrNameLst>
                                      </p:cBhvr>
                                      <p:to>
                                        <p:strVal val="visible"/>
                                      </p:to>
                                    </p:set>
                                    <p:animEffect transition="in" filter="fade">
                                      <p:cBhvr>
                                        <p:cTn id="11" dur="1000"/>
                                        <p:tgtEl>
                                          <p:spTgt spid="20480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4816"/>
                                        </p:tgtEl>
                                        <p:attrNameLst>
                                          <p:attrName>style.visibility</p:attrName>
                                        </p:attrNameLst>
                                      </p:cBhvr>
                                      <p:to>
                                        <p:strVal val="visible"/>
                                      </p:to>
                                    </p:set>
                                    <p:animEffect transition="in" filter="fade">
                                      <p:cBhvr>
                                        <p:cTn id="15" dur="2000"/>
                                        <p:tgtEl>
                                          <p:spTgt spid="204816"/>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204803"/>
                                        </p:tgtEl>
                                        <p:attrNameLst>
                                          <p:attrName>style.visibility</p:attrName>
                                        </p:attrNameLst>
                                      </p:cBhvr>
                                      <p:to>
                                        <p:strVal val="visible"/>
                                      </p:to>
                                    </p:set>
                                    <p:animEffect transition="in" filter="fade">
                                      <p:cBhvr>
                                        <p:cTn id="19" dur="10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06E68F22-0741-0D42-9684-91F24B34789E}" type="slidenum">
              <a:rPr lang="en-US"/>
              <a:pPr>
                <a:defRPr/>
              </a:pPr>
              <a:t>8</a:t>
            </a:fld>
            <a:endParaRPr lang="en-US"/>
          </a:p>
        </p:txBody>
      </p:sp>
      <p:sp>
        <p:nvSpPr>
          <p:cNvPr id="206850" name="Text Box 2"/>
          <p:cNvSpPr txBox="1">
            <a:spLocks noChangeArrowheads="1"/>
          </p:cNvSpPr>
          <p:nvPr/>
        </p:nvSpPr>
        <p:spPr bwMode="auto">
          <a:xfrm>
            <a:off x="457200" y="1600200"/>
            <a:ext cx="411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000">
                <a:solidFill>
                  <a:srgbClr val="995C0C"/>
                </a:solidFill>
                <a:effectLst>
                  <a:outerShdw blurRad="38100" dist="38100" dir="2700000" algn="tl">
                    <a:srgbClr val="DDDDDD"/>
                  </a:outerShdw>
                </a:effectLst>
                <a:cs typeface="+mn-cs"/>
              </a:rPr>
              <a:t>Though built primarily to speed troops and supplies, Roman roads were used for commercial purposes, too. Goods were shipped to distant provinces and beyond.</a:t>
            </a:r>
          </a:p>
        </p:txBody>
      </p:sp>
      <p:sp>
        <p:nvSpPr>
          <p:cNvPr id="206851" name="Text Box 3"/>
          <p:cNvSpPr txBox="1">
            <a:spLocks noChangeArrowheads="1"/>
          </p:cNvSpPr>
          <p:nvPr/>
        </p:nvSpPr>
        <p:spPr bwMode="auto">
          <a:xfrm>
            <a:off x="4572000" y="3429000"/>
            <a:ext cx="4114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000">
                <a:solidFill>
                  <a:srgbClr val="995C0C"/>
                </a:solidFill>
                <a:effectLst>
                  <a:outerShdw blurRad="38100" dist="38100" dir="2700000" algn="tl">
                    <a:srgbClr val="DDDDDD"/>
                  </a:outerShdw>
                </a:effectLst>
                <a:cs typeface="+mn-cs"/>
              </a:rPr>
              <a:t>Constructed by skilled engineers, the roads were strong enough to support half-ton wagons and wide enough to allow two-way traffic.</a:t>
            </a:r>
          </a:p>
        </p:txBody>
      </p:sp>
      <p:pic>
        <p:nvPicPr>
          <p:cNvPr id="206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608388" cy="2405063"/>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2068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09600"/>
            <a:ext cx="3657600" cy="24384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nvGrpSpPr>
          <p:cNvPr id="58374" name="Group 13"/>
          <p:cNvGrpSpPr>
            <a:grpSpLocks/>
          </p:cNvGrpSpPr>
          <p:nvPr/>
        </p:nvGrpSpPr>
        <p:grpSpPr bwMode="auto">
          <a:xfrm>
            <a:off x="457200" y="409575"/>
            <a:ext cx="4268788" cy="962025"/>
            <a:chOff x="288" y="258"/>
            <a:chExt cx="2689" cy="606"/>
          </a:xfrm>
        </p:grpSpPr>
        <p:pic>
          <p:nvPicPr>
            <p:cNvPr id="58375" name="Picture 14"/>
            <p:cNvPicPr>
              <a:picLocks noChangeAspect="1" noChangeArrowheads="1"/>
            </p:cNvPicPr>
            <p:nvPr/>
          </p:nvPicPr>
          <p:blipFill>
            <a:blip r:embed="rId5">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63" name="Text Box 15"/>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Tree>
    <p:extLst>
      <p:ext uri="{BB962C8B-B14F-4D97-AF65-F5344CB8AC3E}">
        <p14:creationId xmlns:p14="http://schemas.microsoft.com/office/powerpoint/2010/main" val="2312298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1000"/>
                                        <p:tgtEl>
                                          <p:spTgt spid="20685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06853"/>
                                        </p:tgtEl>
                                        <p:attrNameLst>
                                          <p:attrName>style.visibility</p:attrName>
                                        </p:attrNameLst>
                                      </p:cBhvr>
                                      <p:to>
                                        <p:strVal val="visible"/>
                                      </p:to>
                                    </p:set>
                                    <p:animEffect transition="in" filter="fade">
                                      <p:cBhvr>
                                        <p:cTn id="11" dur="1000"/>
                                        <p:tgtEl>
                                          <p:spTgt spid="2068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6851"/>
                                        </p:tgtEl>
                                        <p:attrNameLst>
                                          <p:attrName>style.visibility</p:attrName>
                                        </p:attrNameLst>
                                      </p:cBhvr>
                                      <p:to>
                                        <p:strVal val="visible"/>
                                      </p:to>
                                    </p:set>
                                    <p:animEffect transition="in" filter="fade">
                                      <p:cBhvr>
                                        <p:cTn id="16" dur="1000"/>
                                        <p:tgtEl>
                                          <p:spTgt spid="206851"/>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6852"/>
                                        </p:tgtEl>
                                        <p:attrNameLst>
                                          <p:attrName>style.visibility</p:attrName>
                                        </p:attrNameLst>
                                      </p:cBhvr>
                                      <p:to>
                                        <p:strVal val="visible"/>
                                      </p:to>
                                    </p:set>
                                    <p:animEffect transition="in" filter="fade">
                                      <p:cBhvr>
                                        <p:cTn id="20" dur="10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6BD79F8F-57AB-8C48-9955-802ABDBE3CAC}" type="slidenum">
              <a:rPr lang="en-US"/>
              <a:pPr>
                <a:defRPr/>
              </a:pPr>
              <a:t>9</a:t>
            </a:fld>
            <a:endParaRPr lang="en-US"/>
          </a:p>
        </p:txBody>
      </p:sp>
      <p:pic>
        <p:nvPicPr>
          <p:cNvPr id="208918" name="Picture 22" descr="World Des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46338"/>
            <a:ext cx="7148513"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8" name="Picture 2"/>
          <p:cNvPicPr>
            <a:picLocks noChangeAspect="1" noChangeArrowheads="1"/>
          </p:cNvPicPr>
          <p:nvPr/>
        </p:nvPicPr>
        <p:blipFill>
          <a:blip r:embed="rId4">
            <a:extLst>
              <a:ext uri="{28A0092B-C50C-407E-A947-70E740481C1C}">
                <a14:useLocalDpi xmlns:a14="http://schemas.microsoft.com/office/drawing/2010/main" val="0"/>
              </a:ext>
            </a:extLst>
          </a:blip>
          <a:srcRect l="51851" r="3703"/>
          <a:stretch>
            <a:fillRect/>
          </a:stretch>
        </p:blipFill>
        <p:spPr bwMode="auto">
          <a:xfrm>
            <a:off x="7092950" y="228600"/>
            <a:ext cx="1670050" cy="2133600"/>
          </a:xfrm>
          <a:prstGeom prst="rect">
            <a:avLst/>
          </a:prstGeom>
          <a:noFill/>
          <a:ln w="76200" cmpd="tri">
            <a:solidFill>
              <a:srgbClr val="CD7C1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sp>
        <p:nvSpPr>
          <p:cNvPr id="208899" name="Rectangle 3"/>
          <p:cNvSpPr>
            <a:spLocks noChangeArrowheads="1"/>
          </p:cNvSpPr>
          <p:nvPr/>
        </p:nvSpPr>
        <p:spPr bwMode="auto">
          <a:xfrm>
            <a:off x="1524000" y="838200"/>
            <a:ext cx="5181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000">
                <a:solidFill>
                  <a:srgbClr val="995C0C"/>
                </a:solidFill>
                <a:effectLst>
                  <a:outerShdw blurRad="38100" dist="38100" dir="2700000" algn="tl">
                    <a:srgbClr val="DDDDDD"/>
                  </a:outerShdw>
                </a:effectLst>
                <a:cs typeface="+mn-cs"/>
              </a:rPr>
              <a:t>The Silk Roads was a network of roads, tracks, and trails ran across Inner Eurasia. Most of this region is part of the Great Arid Zone, the belt of dry country that extends </a:t>
            </a:r>
          </a:p>
          <a:p>
            <a:pPr eaLnBrk="0" hangingPunct="0">
              <a:defRPr/>
            </a:pPr>
            <a:r>
              <a:rPr lang="en-US" sz="2000">
                <a:solidFill>
                  <a:srgbClr val="995C0C"/>
                </a:solidFill>
                <a:effectLst>
                  <a:outerShdw blurRad="38100" dist="38100" dir="2700000" algn="tl">
                    <a:srgbClr val="DDDDDD"/>
                  </a:outerShdw>
                </a:effectLst>
                <a:cs typeface="+mn-cs"/>
              </a:rPr>
              <a:t>across Afroeurasia.</a:t>
            </a:r>
            <a:r>
              <a:rPr lang="en-US" sz="2400">
                <a:solidFill>
                  <a:srgbClr val="995C0C"/>
                </a:solidFill>
                <a:effectLst>
                  <a:outerShdw blurRad="38100" dist="38100" dir="2700000" algn="tl">
                    <a:srgbClr val="DDDDDD"/>
                  </a:outerShdw>
                </a:effectLst>
                <a:cs typeface="+mn-cs"/>
              </a:rPr>
              <a:t> </a:t>
            </a:r>
          </a:p>
        </p:txBody>
      </p:sp>
      <p:grpSp>
        <p:nvGrpSpPr>
          <p:cNvPr id="60421" name="Group 12"/>
          <p:cNvGrpSpPr>
            <a:grpSpLocks/>
          </p:cNvGrpSpPr>
          <p:nvPr/>
        </p:nvGrpSpPr>
        <p:grpSpPr bwMode="auto">
          <a:xfrm>
            <a:off x="457200" y="104775"/>
            <a:ext cx="4268788" cy="962025"/>
            <a:chOff x="288" y="258"/>
            <a:chExt cx="2689" cy="606"/>
          </a:xfrm>
        </p:grpSpPr>
        <p:pic>
          <p:nvPicPr>
            <p:cNvPr id="60424" name="Picture 13"/>
            <p:cNvPicPr>
              <a:picLocks noChangeAspect="1" noChangeArrowheads="1"/>
            </p:cNvPicPr>
            <p:nvPr/>
          </p:nvPicPr>
          <p:blipFill>
            <a:blip r:embed="rId5">
              <a:extLst>
                <a:ext uri="{28A0092B-C50C-407E-A947-70E740481C1C}">
                  <a14:useLocalDpi xmlns:a14="http://schemas.microsoft.com/office/drawing/2010/main" val="0"/>
                </a:ext>
              </a:extLst>
            </a:blip>
            <a:srcRect l="12903" r="9677"/>
            <a:stretch>
              <a:fillRect/>
            </a:stretch>
          </p:blipFill>
          <p:spPr bwMode="auto">
            <a:xfrm>
              <a:off x="288" y="288"/>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0" name="Text Box 14"/>
            <p:cNvSpPr txBox="1">
              <a:spLocks noChangeArrowheads="1"/>
            </p:cNvSpPr>
            <p:nvPr/>
          </p:nvSpPr>
          <p:spPr bwMode="auto">
            <a:xfrm>
              <a:off x="846" y="258"/>
              <a:ext cx="21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995C0C"/>
                  </a:solidFill>
                  <a:effectLst>
                    <a:outerShdw blurRad="38100" dist="38100" dir="2700000" algn="tl">
                      <a:srgbClr val="DDDDDD"/>
                    </a:outerShdw>
                  </a:effectLst>
                  <a:cs typeface="+mn-cs"/>
                </a:rPr>
                <a:t>Expanding Networks: </a:t>
              </a:r>
              <a:br>
                <a:rPr lang="en-US" sz="2400" b="1">
                  <a:solidFill>
                    <a:srgbClr val="995C0C"/>
                  </a:solidFill>
                  <a:effectLst>
                    <a:outerShdw blurRad="38100" dist="38100" dir="2700000" algn="tl">
                      <a:srgbClr val="DDDDDD"/>
                    </a:outerShdw>
                  </a:effectLst>
                  <a:cs typeface="+mn-cs"/>
                </a:rPr>
              </a:br>
              <a:r>
                <a:rPr lang="en-US" sz="2400" b="1">
                  <a:solidFill>
                    <a:srgbClr val="995C0C"/>
                  </a:solidFill>
                  <a:effectLst>
                    <a:outerShdw blurRad="38100" dist="38100" dir="2700000" algn="tl">
                      <a:srgbClr val="DDDDDD"/>
                    </a:outerShdw>
                  </a:effectLst>
                  <a:cs typeface="+mn-cs"/>
                </a:rPr>
                <a:t>Routes</a:t>
              </a:r>
              <a:endParaRPr lang="en-US" sz="2400">
                <a:solidFill>
                  <a:srgbClr val="995C0C"/>
                </a:solidFill>
                <a:cs typeface="+mn-cs"/>
              </a:endParaRPr>
            </a:p>
          </p:txBody>
        </p:sp>
      </p:grpSp>
      <p:sp>
        <p:nvSpPr>
          <p:cNvPr id="208913" name="Text Box 17"/>
          <p:cNvSpPr txBox="1">
            <a:spLocks noChangeArrowheads="1"/>
          </p:cNvSpPr>
          <p:nvPr/>
        </p:nvSpPr>
        <p:spPr bwMode="auto">
          <a:xfrm rot="-1090437">
            <a:off x="4267200" y="3429000"/>
            <a:ext cx="243522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tx1"/>
                </a:solidFill>
                <a:latin typeface="Verdana" charset="0"/>
                <a:cs typeface="+mn-cs"/>
              </a:rPr>
              <a:t>Great Arid Zone</a:t>
            </a:r>
          </a:p>
        </p:txBody>
      </p:sp>
      <p:sp>
        <p:nvSpPr>
          <p:cNvPr id="208917" name="Text Box 21"/>
          <p:cNvSpPr txBox="1">
            <a:spLocks noChangeArrowheads="1"/>
          </p:cNvSpPr>
          <p:nvPr/>
        </p:nvSpPr>
        <p:spPr bwMode="auto">
          <a:xfrm>
            <a:off x="5029200" y="2986088"/>
            <a:ext cx="19319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tx1"/>
                </a:solidFill>
                <a:latin typeface="Verdana" charset="0"/>
                <a:cs typeface="+mn-cs"/>
              </a:rPr>
              <a:t>Inner Eurasia</a:t>
            </a:r>
          </a:p>
        </p:txBody>
      </p:sp>
    </p:spTree>
    <p:extLst>
      <p:ext uri="{BB962C8B-B14F-4D97-AF65-F5344CB8AC3E}">
        <p14:creationId xmlns:p14="http://schemas.microsoft.com/office/powerpoint/2010/main" val="915037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fade">
                                      <p:cBhvr>
                                        <p:cTn id="7" dur="1000"/>
                                        <p:tgtEl>
                                          <p:spTgt spid="20889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08918"/>
                                        </p:tgtEl>
                                        <p:attrNameLst>
                                          <p:attrName>style.visibility</p:attrName>
                                        </p:attrNameLst>
                                      </p:cBhvr>
                                      <p:to>
                                        <p:strVal val="visible"/>
                                      </p:to>
                                    </p:set>
                                    <p:animEffect transition="in" filter="fade">
                                      <p:cBhvr>
                                        <p:cTn id="11" dur="1000"/>
                                        <p:tgtEl>
                                          <p:spTgt spid="208918"/>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8898"/>
                                        </p:tgtEl>
                                        <p:attrNameLst>
                                          <p:attrName>style.visibility</p:attrName>
                                        </p:attrNameLst>
                                      </p:cBhvr>
                                      <p:to>
                                        <p:strVal val="visible"/>
                                      </p:to>
                                    </p:set>
                                    <p:animEffect transition="in" filter="fade">
                                      <p:cBhvr>
                                        <p:cTn id="15" dur="1000"/>
                                        <p:tgtEl>
                                          <p:spTgt spid="208898"/>
                                        </p:tgtEl>
                                      </p:cBhvr>
                                    </p:animEffect>
                                  </p:childTnLst>
                                </p:cTn>
                              </p:par>
                            </p:childTnLst>
                          </p:cTn>
                        </p:par>
                        <p:par>
                          <p:cTn id="16" fill="hold" nodeType="afterGroup">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208913"/>
                                        </p:tgtEl>
                                        <p:attrNameLst>
                                          <p:attrName>style.visibility</p:attrName>
                                        </p:attrNameLst>
                                      </p:cBhvr>
                                      <p:to>
                                        <p:strVal val="visible"/>
                                      </p:to>
                                    </p:set>
                                    <p:anim calcmode="lin" valueType="num">
                                      <p:cBhvr>
                                        <p:cTn id="19" dur="1000" fill="hold"/>
                                        <p:tgtEl>
                                          <p:spTgt spid="208913"/>
                                        </p:tgtEl>
                                        <p:attrNameLst>
                                          <p:attrName>ppt_w</p:attrName>
                                        </p:attrNameLst>
                                      </p:cBhvr>
                                      <p:tavLst>
                                        <p:tav tm="0">
                                          <p:val>
                                            <p:fltVal val="0"/>
                                          </p:val>
                                        </p:tav>
                                        <p:tav tm="100000">
                                          <p:val>
                                            <p:strVal val="#ppt_w"/>
                                          </p:val>
                                        </p:tav>
                                      </p:tavLst>
                                    </p:anim>
                                    <p:anim calcmode="lin" valueType="num">
                                      <p:cBhvr>
                                        <p:cTn id="20" dur="1000" fill="hold"/>
                                        <p:tgtEl>
                                          <p:spTgt spid="208913"/>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4000"/>
                            </p:stCondLst>
                            <p:childTnLst>
                              <p:par>
                                <p:cTn id="22" presetID="17" presetClass="entr" presetSubtype="10" fill="hold" grpId="0" nodeType="afterEffect">
                                  <p:stCondLst>
                                    <p:cond delay="0"/>
                                  </p:stCondLst>
                                  <p:childTnLst>
                                    <p:set>
                                      <p:cBhvr>
                                        <p:cTn id="23" dur="1" fill="hold">
                                          <p:stCondLst>
                                            <p:cond delay="0"/>
                                          </p:stCondLst>
                                        </p:cTn>
                                        <p:tgtEl>
                                          <p:spTgt spid="208917"/>
                                        </p:tgtEl>
                                        <p:attrNameLst>
                                          <p:attrName>style.visibility</p:attrName>
                                        </p:attrNameLst>
                                      </p:cBhvr>
                                      <p:to>
                                        <p:strVal val="visible"/>
                                      </p:to>
                                    </p:set>
                                    <p:anim calcmode="lin" valueType="num">
                                      <p:cBhvr>
                                        <p:cTn id="24" dur="1000" fill="hold"/>
                                        <p:tgtEl>
                                          <p:spTgt spid="208917"/>
                                        </p:tgtEl>
                                        <p:attrNameLst>
                                          <p:attrName>ppt_w</p:attrName>
                                        </p:attrNameLst>
                                      </p:cBhvr>
                                      <p:tavLst>
                                        <p:tav tm="0">
                                          <p:val>
                                            <p:fltVal val="0"/>
                                          </p:val>
                                        </p:tav>
                                        <p:tav tm="100000">
                                          <p:val>
                                            <p:strVal val="#ppt_w"/>
                                          </p:val>
                                        </p:tav>
                                      </p:tavLst>
                                    </p:anim>
                                    <p:anim calcmode="lin" valueType="num">
                                      <p:cBhvr>
                                        <p:cTn id="25" dur="1000" fill="hold"/>
                                        <p:tgtEl>
                                          <p:spTgt spid="208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13" grpId="0"/>
      <p:bldP spid="2089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913</Words>
  <Application>Microsoft Macintosh PowerPoint</Application>
  <PresentationFormat>On-screen Show (4:3)</PresentationFormat>
  <Paragraphs>122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Geyette</dc:creator>
  <cp:lastModifiedBy>Neil Geyette</cp:lastModifiedBy>
  <cp:revision>1</cp:revision>
  <dcterms:created xsi:type="dcterms:W3CDTF">2013-10-16T15:44:11Z</dcterms:created>
  <dcterms:modified xsi:type="dcterms:W3CDTF">2013-10-16T15:48:55Z</dcterms:modified>
</cp:coreProperties>
</file>